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  <p:sldMasterId id="2147483765" r:id="rId2"/>
  </p:sldMasterIdLst>
  <p:notesMasterIdLst>
    <p:notesMasterId r:id="rId38"/>
  </p:notesMasterIdLst>
  <p:sldIdLst>
    <p:sldId id="305" r:id="rId3"/>
    <p:sldId id="327" r:id="rId4"/>
    <p:sldId id="326" r:id="rId5"/>
    <p:sldId id="325" r:id="rId6"/>
    <p:sldId id="271" r:id="rId7"/>
    <p:sldId id="333" r:id="rId8"/>
    <p:sldId id="342" r:id="rId9"/>
    <p:sldId id="330" r:id="rId10"/>
    <p:sldId id="345" r:id="rId11"/>
    <p:sldId id="347" r:id="rId12"/>
    <p:sldId id="348" r:id="rId13"/>
    <p:sldId id="349" r:id="rId14"/>
    <p:sldId id="334" r:id="rId15"/>
    <p:sldId id="341" r:id="rId16"/>
    <p:sldId id="351" r:id="rId17"/>
    <p:sldId id="360" r:id="rId18"/>
    <p:sldId id="376" r:id="rId19"/>
    <p:sldId id="352" r:id="rId20"/>
    <p:sldId id="377" r:id="rId21"/>
    <p:sldId id="336" r:id="rId22"/>
    <p:sldId id="337" r:id="rId23"/>
    <p:sldId id="354" r:id="rId24"/>
    <p:sldId id="378" r:id="rId25"/>
    <p:sldId id="355" r:id="rId26"/>
    <p:sldId id="356" r:id="rId27"/>
    <p:sldId id="380" r:id="rId28"/>
    <p:sldId id="339" r:id="rId29"/>
    <p:sldId id="340" r:id="rId30"/>
    <p:sldId id="357" r:id="rId31"/>
    <p:sldId id="381" r:id="rId32"/>
    <p:sldId id="358" r:id="rId33"/>
    <p:sldId id="382" r:id="rId34"/>
    <p:sldId id="359" r:id="rId35"/>
    <p:sldId id="331" r:id="rId36"/>
    <p:sldId id="328" r:id="rId3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00FF"/>
    <a:srgbClr val="C2F5F6"/>
    <a:srgbClr val="006600"/>
    <a:srgbClr val="ECFA32"/>
    <a:srgbClr val="00B85C"/>
    <a:srgbClr val="FDFFFE"/>
    <a:srgbClr val="FFB343"/>
    <a:srgbClr val="663300"/>
    <a:srgbClr val="CDC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0" y="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FE6C22F-42A0-46C1-AC0C-E6E84889CB6C}" type="datetimeFigureOut">
              <a:rPr lang="ru-RU"/>
              <a:pPr>
                <a:defRPr/>
              </a:pPr>
              <a:t>18.04.2018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4135F08-05B0-44A1-BCE3-B3C6B767BE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2008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732C8E-07F6-43D6-B435-B7CE8EE31E1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3B754-6AC3-41D8-A66B-B3A94660471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B14BA-9DC0-4068-9006-4A28171F733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F0EE32-8A88-44DA-B8BF-B6663EBEB3B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B8BDF-E375-4F44-99F0-679072FFEBD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F8E84-F9C9-4E24-A641-B0FA430A40B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A37F0-2106-4C7E-B192-0F9066CC369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C5B373-BBE4-419F-8944-58B3430378D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B61F00-1114-4FF1-BDC5-D15CD4B1752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5CFE85-2E12-40F2-838D-B92E13087F0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63BB7F-84FA-4685-BC8C-591757FEA82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6665CF-5955-404C-B7FE-BF7E9D672E8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18.04.2018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EA990-B1BD-4DD2-8B08-12E89DFDC85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8826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F0B00-662D-4BFD-A00C-03A4B0F8A58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18.04.2018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7A5B1-8B3A-4E16-B835-BD7F8028364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6227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6B1FD-B09D-4D70-BCA2-DDEB3C8E091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18.04.2018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1A3B1-2DD6-440F-A57D-C7289E05E56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0281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94757-A60D-43ED-ADD9-3E999EAA7CA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18.04.2018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44A18-D84B-4440-82EE-11EECF5B8F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507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0FBC2-51D5-4549-8F24-368A4D01738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18.04.2018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77F82-DA8B-46F3-BF9E-BD399E17141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112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13F89-33C8-44E6-A982-E23B365EB61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18.04.2018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59EA3-CD42-4605-AE27-4367742F462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6977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C28B8-B21E-477F-BF83-9CECCD4BC0A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18.04.2018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2361F-EA22-410F-8514-9B5F90F9BB9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3730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7F89B-927E-4F88-88EB-2D1EF411724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18.04.2018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97631-F010-426F-8832-D0148AF0A0E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74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3DAEB-37A8-4857-A917-701CE36F2D5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18.04.2018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C3B1A-A4A3-44B4-8769-2DCDD2D271D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1087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64A4E-060D-4277-8BCF-C82E7C7B26E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18.04.2018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8A47FA-05E9-4C6B-AFF7-107107CC45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8848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B9428-6315-4F93-8C71-C83800060DD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18.04.2018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6AF2E-C56F-4AB7-B7D4-E40F7F44849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718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80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80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80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A7C4176-8B82-43A9-82FA-C3EAA0EE542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3" r:id="rId2"/>
    <p:sldLayoutId id="2147483762" r:id="rId3"/>
    <p:sldLayoutId id="2147483761" r:id="rId4"/>
    <p:sldLayoutId id="2147483760" r:id="rId5"/>
    <p:sldLayoutId id="2147483759" r:id="rId6"/>
    <p:sldLayoutId id="2147483758" r:id="rId7"/>
    <p:sldLayoutId id="2147483757" r:id="rId8"/>
    <p:sldLayoutId id="2147483756" r:id="rId9"/>
    <p:sldLayoutId id="2147483755" r:id="rId10"/>
    <p:sldLayoutId id="2147483754" r:id="rId11"/>
  </p:sldLayoutIdLst>
  <p:transition spd="slow">
    <p:wipe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A0C93CAE-D1CF-4B0B-9F3C-44D22DC7EE5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18.04.2018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9159D5A2-83A5-4C43-B36F-D2794315567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18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9" descr="gezetum42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1239" y="5783124"/>
            <a:ext cx="6205538" cy="730250"/>
          </a:xfrm>
          <a:prstGeom prst="rect">
            <a:avLst/>
          </a:prstGeom>
          <a:solidFill>
            <a:srgbClr val="33CCFF"/>
          </a:solidFill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72"/>
            <a:ext cx="9144000" cy="6818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39" name="Текст 2"/>
          <p:cNvSpPr>
            <a:spLocks/>
          </p:cNvSpPr>
          <p:nvPr/>
        </p:nvSpPr>
        <p:spPr bwMode="auto">
          <a:xfrm>
            <a:off x="1547813" y="1484313"/>
            <a:ext cx="604837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ru-RU" i="1" dirty="0">
              <a:solidFill>
                <a:srgbClr val="0000FF"/>
              </a:solidFill>
              <a:latin typeface="Georgia" pitchFamily="18" charset="0"/>
            </a:endParaRPr>
          </a:p>
        </p:txBody>
      </p:sp>
      <p:sp>
        <p:nvSpPr>
          <p:cNvPr id="8" name="Text Box 39"/>
          <p:cNvSpPr txBox="1">
            <a:spLocks noChangeArrowheads="1"/>
          </p:cNvSpPr>
          <p:nvPr/>
        </p:nvSpPr>
        <p:spPr bwMode="black">
          <a:xfrm>
            <a:off x="189955" y="4293096"/>
            <a:ext cx="8352928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4000" b="1" dirty="0" smtClean="0">
                <a:ln>
                  <a:solidFill>
                    <a:srgbClr val="663300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Планирование образовательной работы </a:t>
            </a:r>
          </a:p>
          <a:p>
            <a:pPr algn="ctr">
              <a:spcBef>
                <a:spcPts val="0"/>
              </a:spcBef>
              <a:defRPr/>
            </a:pPr>
            <a:r>
              <a:rPr lang="ru-RU" sz="4000" b="1" dirty="0" smtClean="0">
                <a:ln>
                  <a:solidFill>
                    <a:srgbClr val="663300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с дошкольниками по краеведению.</a:t>
            </a:r>
            <a:endParaRPr lang="en-US" sz="4000" b="1" dirty="0">
              <a:ln>
                <a:solidFill>
                  <a:srgbClr val="663300"/>
                </a:solidFill>
              </a:ln>
              <a:solidFill>
                <a:schemeClr val="accent2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1670232" y="5805488"/>
            <a:ext cx="53923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Воспитатель МБДОУ ДС №2 «Крепыш»</a:t>
            </a:r>
            <a:endParaRPr lang="ru-RU" sz="2000" b="1" i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Агеева Татьяна Александровна</a:t>
            </a:r>
            <a:endParaRPr lang="ru-RU" sz="2000" b="1" i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10"/>
          <p:cNvSpPr txBox="1">
            <a:spLocks noChangeArrowheads="1"/>
          </p:cNvSpPr>
          <p:nvPr/>
        </p:nvSpPr>
        <p:spPr bwMode="auto">
          <a:xfrm>
            <a:off x="3203575" y="6021388"/>
            <a:ext cx="28082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ru-RU" smtClean="0">
              <a:solidFill>
                <a:prstClr val="black"/>
              </a:solidFill>
              <a:effectLst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67" y="0"/>
            <a:ext cx="9144000" cy="6974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944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9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"/>
          <a:stretch>
            <a:fillRect/>
          </a:stretch>
        </p:blipFill>
        <p:spPr bwMode="auto">
          <a:xfrm>
            <a:off x="142875" y="0"/>
            <a:ext cx="9001125" cy="674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Text Box 10"/>
          <p:cNvSpPr txBox="1">
            <a:spLocks noChangeArrowheads="1"/>
          </p:cNvSpPr>
          <p:nvPr/>
        </p:nvSpPr>
        <p:spPr bwMode="auto">
          <a:xfrm>
            <a:off x="3203575" y="6021388"/>
            <a:ext cx="28082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ru-RU" smtClean="0">
              <a:solidFill>
                <a:prstClr val="black"/>
              </a:solidFill>
              <a:effectLst/>
            </a:endParaRPr>
          </a:p>
        </p:txBody>
      </p:sp>
      <p:sp>
        <p:nvSpPr>
          <p:cNvPr id="6" name="WordArt 32"/>
          <p:cNvSpPr>
            <a:spLocks noChangeArrowheads="1" noChangeShapeType="1" noTextEdit="1"/>
          </p:cNvSpPr>
          <p:nvPr/>
        </p:nvSpPr>
        <p:spPr bwMode="auto">
          <a:xfrm>
            <a:off x="1025922" y="533619"/>
            <a:ext cx="6984776" cy="170080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352"/>
              </a:avLst>
            </a:prstTxWarp>
          </a:bodyPr>
          <a:lstStyle/>
          <a:p>
            <a:pPr lvl="0" algn="ctr"/>
            <a:endParaRPr lang="ru-RU" sz="4800" b="1" kern="10" dirty="0" smtClean="0">
              <a:ln w="15875">
                <a:solidFill>
                  <a:srgbClr val="990000"/>
                </a:solidFill>
                <a:round/>
                <a:headEnd/>
                <a:tailEnd/>
              </a:ln>
              <a:solidFill>
                <a:srgbClr val="CC0000"/>
              </a:solidFill>
              <a:latin typeface="Courier New"/>
              <a:cs typeface="Courier New"/>
            </a:endParaRPr>
          </a:p>
          <a:p>
            <a:pPr lvl="0" algn="ctr"/>
            <a:r>
              <a:rPr lang="ru-RU" sz="4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  Цель: </a:t>
            </a:r>
            <a:r>
              <a:rPr lang="ru-RU" sz="4800" dirty="0" smtClean="0">
                <a:solidFill>
                  <a:srgbClr val="003300"/>
                </a:solidFill>
              </a:rPr>
              <a:t>формировать </a:t>
            </a:r>
            <a:r>
              <a:rPr lang="ru-RU" sz="4800" dirty="0">
                <a:solidFill>
                  <a:srgbClr val="003300"/>
                </a:solidFill>
              </a:rPr>
              <a:t>у </a:t>
            </a:r>
            <a:r>
              <a:rPr lang="ru-RU" sz="4800" dirty="0" smtClean="0">
                <a:solidFill>
                  <a:srgbClr val="003300"/>
                </a:solidFill>
              </a:rPr>
              <a:t>дошкольников</a:t>
            </a:r>
          </a:p>
          <a:p>
            <a:pPr lvl="0" algn="ctr"/>
            <a:r>
              <a:rPr lang="ru-RU" sz="4800" dirty="0" smtClean="0">
                <a:solidFill>
                  <a:srgbClr val="003300"/>
                </a:solidFill>
              </a:rPr>
              <a:t> чувство сопричастности </a:t>
            </a:r>
            <a:r>
              <a:rPr lang="ru-RU" sz="4800" dirty="0">
                <a:solidFill>
                  <a:srgbClr val="003300"/>
                </a:solidFill>
              </a:rPr>
              <a:t>к истории </a:t>
            </a:r>
            <a:endParaRPr lang="ru-RU" sz="4800" dirty="0" smtClean="0">
              <a:solidFill>
                <a:srgbClr val="003300"/>
              </a:solidFill>
            </a:endParaRPr>
          </a:p>
          <a:p>
            <a:pPr lvl="0" algn="ctr"/>
            <a:r>
              <a:rPr lang="ru-RU" sz="4800" dirty="0" smtClean="0">
                <a:solidFill>
                  <a:srgbClr val="003300"/>
                </a:solidFill>
              </a:rPr>
              <a:t>Пензенского края.</a:t>
            </a:r>
            <a:endParaRPr lang="ru-RU" sz="4800" dirty="0">
              <a:solidFill>
                <a:srgbClr val="003300"/>
              </a:solidFill>
            </a:endParaRPr>
          </a:p>
          <a:p>
            <a:pPr algn="ctr"/>
            <a:r>
              <a:rPr lang="ru-RU" sz="4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 </a:t>
            </a:r>
            <a:endParaRPr lang="ru-RU" sz="4800" b="1" kern="10" dirty="0">
              <a:ln w="15875">
                <a:solidFill>
                  <a:srgbClr val="990000"/>
                </a:solidFill>
                <a:round/>
                <a:headEnd/>
                <a:tailEnd/>
              </a:ln>
              <a:solidFill>
                <a:srgbClr val="CC0000"/>
              </a:solidFill>
              <a:latin typeface="Courier New"/>
              <a:cs typeface="Courier New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94607" y="2234426"/>
            <a:ext cx="7704856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3300"/>
                </a:solidFill>
              </a:rPr>
              <a:t>Задачи:</a:t>
            </a:r>
            <a:endParaRPr lang="ru-RU" dirty="0">
              <a:solidFill>
                <a:srgbClr val="003300"/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 smtClean="0">
                <a:solidFill>
                  <a:srgbClr val="003300"/>
                </a:solidFill>
              </a:rPr>
              <a:t>вызвать </a:t>
            </a:r>
            <a:r>
              <a:rPr lang="ru-RU" dirty="0">
                <a:solidFill>
                  <a:srgbClr val="003300"/>
                </a:solidFill>
              </a:rPr>
              <a:t>у детей живой интерес к истории Пензенского края, основываясь на организации эмоционально образного восприятия исторических явлении, объектов</a:t>
            </a:r>
            <a:r>
              <a:rPr lang="ru-RU" dirty="0" smtClean="0">
                <a:solidFill>
                  <a:srgbClr val="003300"/>
                </a:solidFill>
              </a:rPr>
              <a:t>;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ru-RU" sz="800" dirty="0">
              <a:solidFill>
                <a:srgbClr val="003300"/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>
                <a:solidFill>
                  <a:srgbClr val="003300"/>
                </a:solidFill>
              </a:rPr>
              <a:t>формировать у детей элементарные представления об истории прошлого родного края через историю людей, историю своего населенного пункта, историю вещей, чувства принадлежности к определенной культуре; </a:t>
            </a:r>
            <a:endParaRPr lang="ru-RU" dirty="0" smtClean="0">
              <a:solidFill>
                <a:srgbClr val="003300"/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endParaRPr lang="ru-RU" sz="800" dirty="0">
              <a:solidFill>
                <a:srgbClr val="003300"/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 smtClean="0">
                <a:solidFill>
                  <a:srgbClr val="003300"/>
                </a:solidFill>
              </a:rPr>
              <a:t>формировать </a:t>
            </a:r>
            <a:r>
              <a:rPr lang="ru-RU" dirty="0">
                <a:solidFill>
                  <a:srgbClr val="003300"/>
                </a:solidFill>
              </a:rPr>
              <a:t>у детей целостное представление об окружающей природе, социальной среде родного края и место человека в ней</a:t>
            </a:r>
            <a:r>
              <a:rPr lang="ru-RU" dirty="0" smtClean="0">
                <a:solidFill>
                  <a:srgbClr val="003300"/>
                </a:solidFill>
              </a:rPr>
              <a:t>;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ru-RU" sz="800" dirty="0">
              <a:solidFill>
                <a:srgbClr val="003300"/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>
                <a:solidFill>
                  <a:srgbClr val="003300"/>
                </a:solidFill>
              </a:rPr>
              <a:t>способствовать развитию патриотического отношения к малой Родине, уважение к культурному прошлому.</a:t>
            </a:r>
            <a:br>
              <a:rPr lang="ru-RU" dirty="0">
                <a:solidFill>
                  <a:srgbClr val="003300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562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214981"/>
            <a:ext cx="3286021" cy="2497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1" name="Line 3"/>
          <p:cNvSpPr>
            <a:spLocks noChangeShapeType="1"/>
          </p:cNvSpPr>
          <p:nvPr/>
        </p:nvSpPr>
        <p:spPr bwMode="gray">
          <a:xfrm flipV="1">
            <a:off x="1619250" y="4868863"/>
            <a:ext cx="4104878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gray">
          <a:xfrm rot="3419336">
            <a:off x="792162" y="4232276"/>
            <a:ext cx="479425" cy="5207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pPr eaLnBrk="0" hangingPunct="0">
              <a:defRPr/>
            </a:pPr>
            <a:endParaRPr lang="ru-RU" dirty="0"/>
          </a:p>
        </p:txBody>
      </p:sp>
      <p:sp>
        <p:nvSpPr>
          <p:cNvPr id="15363" name="Line 6"/>
          <p:cNvSpPr>
            <a:spLocks noChangeShapeType="1"/>
          </p:cNvSpPr>
          <p:nvPr/>
        </p:nvSpPr>
        <p:spPr bwMode="gray">
          <a:xfrm>
            <a:off x="1619250" y="2349500"/>
            <a:ext cx="5953125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gray">
          <a:xfrm rot="3419336">
            <a:off x="822153" y="1782763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pPr eaLnBrk="0" hangingPunct="0">
              <a:defRPr/>
            </a:pPr>
            <a:endParaRPr lang="ru-RU" dirty="0"/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gray">
          <a:xfrm>
            <a:off x="1605008" y="1959088"/>
            <a:ext cx="5400675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1600" dirty="0" smtClean="0">
                <a:cs typeface="Arial" charset="0"/>
              </a:rPr>
              <a:t>  </a:t>
            </a:r>
            <a:r>
              <a:rPr lang="en-US" sz="2400" b="1" dirty="0" smtClean="0">
                <a:solidFill>
                  <a:srgbClr val="002060"/>
                </a:solidFill>
                <a:cs typeface="Arial" charset="0"/>
              </a:rPr>
              <a:t>I</a:t>
            </a:r>
            <a:r>
              <a:rPr lang="ru-RU" sz="2400" b="1" dirty="0" smtClean="0">
                <a:solidFill>
                  <a:srgbClr val="002060"/>
                </a:solidFill>
                <a:cs typeface="Arial" charset="0"/>
              </a:rPr>
              <a:t> блок – «Я </a:t>
            </a:r>
            <a:r>
              <a:rPr lang="ru-RU" sz="2400" b="1" dirty="0">
                <a:solidFill>
                  <a:srgbClr val="002060"/>
                </a:solidFill>
                <a:cs typeface="Arial" charset="0"/>
              </a:rPr>
              <a:t>и моя </a:t>
            </a:r>
            <a:r>
              <a:rPr lang="ru-RU" sz="2400" b="1" dirty="0" smtClean="0">
                <a:solidFill>
                  <a:srgbClr val="002060"/>
                </a:solidFill>
                <a:cs typeface="Arial" charset="0"/>
              </a:rPr>
              <a:t>семья»</a:t>
            </a:r>
            <a:endParaRPr lang="ru-RU" sz="24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15366" name="Line 10"/>
          <p:cNvSpPr>
            <a:spLocks noChangeShapeType="1"/>
          </p:cNvSpPr>
          <p:nvPr/>
        </p:nvSpPr>
        <p:spPr bwMode="gray">
          <a:xfrm>
            <a:off x="1619250" y="3213100"/>
            <a:ext cx="5976938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gray">
          <a:xfrm rot="3419336">
            <a:off x="792162" y="2574926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pPr eaLnBrk="0" hangingPunct="0">
              <a:defRPr/>
            </a:pPr>
            <a:endParaRPr lang="ru-RU" dirty="0"/>
          </a:p>
        </p:txBody>
      </p:sp>
      <p:sp>
        <p:nvSpPr>
          <p:cNvPr id="15368" name="Line 13"/>
          <p:cNvSpPr>
            <a:spLocks noChangeShapeType="1"/>
          </p:cNvSpPr>
          <p:nvPr/>
        </p:nvSpPr>
        <p:spPr bwMode="gray">
          <a:xfrm>
            <a:off x="1619250" y="4005263"/>
            <a:ext cx="5976938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73" name="Text Box 19"/>
          <p:cNvSpPr txBox="1">
            <a:spLocks noChangeArrowheads="1"/>
          </p:cNvSpPr>
          <p:nvPr/>
        </p:nvSpPr>
        <p:spPr bwMode="gray">
          <a:xfrm>
            <a:off x="1619250" y="2769693"/>
            <a:ext cx="5243513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1600" dirty="0" smtClean="0"/>
              <a:t> </a:t>
            </a:r>
            <a:r>
              <a:rPr lang="en-US" sz="2400" b="1" dirty="0" smtClean="0">
                <a:solidFill>
                  <a:srgbClr val="002060"/>
                </a:solidFill>
                <a:cs typeface="Arial" charset="0"/>
              </a:rPr>
              <a:t>II</a:t>
            </a:r>
            <a:r>
              <a:rPr lang="ru-RU" sz="2400" b="1" dirty="0" smtClean="0">
                <a:solidFill>
                  <a:srgbClr val="002060"/>
                </a:solidFill>
                <a:cs typeface="Arial" charset="0"/>
              </a:rPr>
              <a:t> блок – </a:t>
            </a:r>
            <a:r>
              <a:rPr lang="ru-RU" sz="2400" b="1" dirty="0" smtClean="0">
                <a:solidFill>
                  <a:srgbClr val="002060"/>
                </a:solidFill>
              </a:rPr>
              <a:t> «Мой </a:t>
            </a:r>
            <a:r>
              <a:rPr lang="ru-RU" sz="2400" b="1" dirty="0">
                <a:solidFill>
                  <a:srgbClr val="002060"/>
                </a:solidFill>
              </a:rPr>
              <a:t>родной </a:t>
            </a:r>
            <a:r>
              <a:rPr lang="ru-RU" sz="2400" b="1" dirty="0" smtClean="0">
                <a:solidFill>
                  <a:srgbClr val="002060"/>
                </a:solidFill>
              </a:rPr>
              <a:t>город»</a:t>
            </a:r>
            <a:endParaRPr lang="ru-RU" sz="1600" dirty="0">
              <a:cs typeface="Arial" charset="0"/>
            </a:endParaRPr>
          </a:p>
        </p:txBody>
      </p:sp>
      <p:sp>
        <p:nvSpPr>
          <p:cNvPr id="15374" name="Text Box 21"/>
          <p:cNvSpPr txBox="1">
            <a:spLocks noChangeArrowheads="1"/>
          </p:cNvSpPr>
          <p:nvPr/>
        </p:nvSpPr>
        <p:spPr bwMode="gray">
          <a:xfrm>
            <a:off x="1606087" y="4440618"/>
            <a:ext cx="5256213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1600" dirty="0" smtClean="0"/>
              <a:t> </a:t>
            </a:r>
            <a:r>
              <a:rPr lang="en-US" sz="2400" b="1" dirty="0" smtClean="0">
                <a:solidFill>
                  <a:srgbClr val="002060"/>
                </a:solidFill>
                <a:cs typeface="Arial" charset="0"/>
              </a:rPr>
              <a:t>IV</a:t>
            </a:r>
            <a:r>
              <a:rPr lang="ru-RU" sz="2400" b="1" dirty="0" smtClean="0">
                <a:solidFill>
                  <a:srgbClr val="002060"/>
                </a:solidFill>
                <a:cs typeface="Arial" charset="0"/>
              </a:rPr>
              <a:t> блок – «</a:t>
            </a:r>
            <a:r>
              <a:rPr lang="ru-RU" sz="2400" b="1" dirty="0" smtClean="0">
                <a:solidFill>
                  <a:srgbClr val="002060"/>
                </a:solidFill>
              </a:rPr>
              <a:t>Наша кладовая»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5376" name="Text Box 18"/>
          <p:cNvSpPr txBox="1">
            <a:spLocks noChangeArrowheads="1"/>
          </p:cNvSpPr>
          <p:nvPr/>
        </p:nvSpPr>
        <p:spPr bwMode="gray">
          <a:xfrm rot="10800000" flipH="1" flipV="1">
            <a:off x="971550" y="1830388"/>
            <a:ext cx="144463" cy="4619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2400" b="1" dirty="0">
                <a:solidFill>
                  <a:srgbClr val="FFFFFF"/>
                </a:solidFill>
                <a:cs typeface="Arial" charset="0"/>
              </a:rPr>
              <a:t>1</a:t>
            </a:r>
            <a:endParaRPr lang="en-US" sz="2400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377" name="Text Box 18"/>
          <p:cNvSpPr txBox="1">
            <a:spLocks noChangeArrowheads="1"/>
          </p:cNvSpPr>
          <p:nvPr/>
        </p:nvSpPr>
        <p:spPr bwMode="gray">
          <a:xfrm>
            <a:off x="900113" y="2565400"/>
            <a:ext cx="431800" cy="461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2400" b="1" dirty="0">
                <a:solidFill>
                  <a:srgbClr val="FFFFFF"/>
                </a:solidFill>
                <a:cs typeface="Arial" charset="0"/>
              </a:rPr>
              <a:t>2</a:t>
            </a:r>
            <a:endParaRPr lang="en-US" sz="2400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378" name="Text Box 18"/>
          <p:cNvSpPr txBox="1">
            <a:spLocks noChangeArrowheads="1"/>
          </p:cNvSpPr>
          <p:nvPr/>
        </p:nvSpPr>
        <p:spPr bwMode="gray">
          <a:xfrm>
            <a:off x="900113" y="3429000"/>
            <a:ext cx="358775" cy="461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400" b="1">
                <a:solidFill>
                  <a:srgbClr val="FFFFFF"/>
                </a:solidFill>
                <a:cs typeface="Arial" charset="0"/>
              </a:rPr>
              <a:t>3</a:t>
            </a:r>
          </a:p>
        </p:txBody>
      </p:sp>
      <p:sp>
        <p:nvSpPr>
          <p:cNvPr id="15379" name="Text Box 18"/>
          <p:cNvSpPr txBox="1">
            <a:spLocks noChangeArrowheads="1"/>
          </p:cNvSpPr>
          <p:nvPr/>
        </p:nvSpPr>
        <p:spPr bwMode="gray">
          <a:xfrm>
            <a:off x="900113" y="4292600"/>
            <a:ext cx="439737" cy="461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2400" b="1" dirty="0">
                <a:solidFill>
                  <a:srgbClr val="FFFFFF"/>
                </a:solidFill>
                <a:cs typeface="Arial" charset="0"/>
              </a:rPr>
              <a:t>4</a:t>
            </a:r>
            <a:endParaRPr lang="en-US" sz="2400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9" name="Rectangle 14"/>
          <p:cNvSpPr>
            <a:spLocks noChangeArrowheads="1"/>
          </p:cNvSpPr>
          <p:nvPr/>
        </p:nvSpPr>
        <p:spPr bwMode="gray">
          <a:xfrm rot="3419336">
            <a:off x="792162" y="3440113"/>
            <a:ext cx="479425" cy="5207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pPr eaLnBrk="0" hangingPunct="0">
              <a:defRPr/>
            </a:pPr>
            <a:endParaRPr lang="ru-RU" dirty="0"/>
          </a:p>
        </p:txBody>
      </p:sp>
      <p:sp>
        <p:nvSpPr>
          <p:cNvPr id="15382" name="Text Box 18"/>
          <p:cNvSpPr txBox="1">
            <a:spLocks noChangeArrowheads="1"/>
          </p:cNvSpPr>
          <p:nvPr/>
        </p:nvSpPr>
        <p:spPr bwMode="gray">
          <a:xfrm>
            <a:off x="900113" y="3429000"/>
            <a:ext cx="358775" cy="461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2400" b="1" dirty="0">
                <a:solidFill>
                  <a:srgbClr val="FFFFFF"/>
                </a:solidFill>
                <a:cs typeface="Arial" charset="0"/>
              </a:rPr>
              <a:t>3</a:t>
            </a:r>
            <a:endParaRPr lang="en-US" sz="2400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386" name="Прямоугольник 33"/>
          <p:cNvSpPr>
            <a:spLocks noChangeArrowheads="1"/>
          </p:cNvSpPr>
          <p:nvPr/>
        </p:nvSpPr>
        <p:spPr bwMode="auto">
          <a:xfrm>
            <a:off x="1619250" y="3644900"/>
            <a:ext cx="46370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  <a:cs typeface="Arial" charset="0"/>
              </a:rPr>
              <a:t>III</a:t>
            </a:r>
            <a:r>
              <a:rPr lang="ru-RU" sz="2400" b="1" dirty="0" smtClean="0">
                <a:solidFill>
                  <a:srgbClr val="002060"/>
                </a:solidFill>
                <a:cs typeface="Arial" charset="0"/>
              </a:rPr>
              <a:t> блок – </a:t>
            </a:r>
            <a:r>
              <a:rPr lang="ru-RU" sz="2400" b="1" dirty="0" smtClean="0">
                <a:solidFill>
                  <a:srgbClr val="002060"/>
                </a:solidFill>
              </a:rPr>
              <a:t> «Природа </a:t>
            </a:r>
            <a:r>
              <a:rPr lang="ru-RU" sz="2400" b="1" dirty="0">
                <a:solidFill>
                  <a:srgbClr val="002060"/>
                </a:solidFill>
              </a:rPr>
              <a:t>и </a:t>
            </a:r>
            <a:r>
              <a:rPr lang="ru-RU" sz="2400" b="1" dirty="0" smtClean="0">
                <a:solidFill>
                  <a:srgbClr val="002060"/>
                </a:solidFill>
              </a:rPr>
              <a:t>я»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5387" name="WordArt 32"/>
          <p:cNvSpPr>
            <a:spLocks noChangeArrowheads="1" noChangeShapeType="1" noTextEdit="1"/>
          </p:cNvSpPr>
          <p:nvPr/>
        </p:nvSpPr>
        <p:spPr bwMode="auto">
          <a:xfrm>
            <a:off x="611560" y="244969"/>
            <a:ext cx="8161064" cy="158362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352"/>
              </a:avLst>
            </a:prstTxWarp>
          </a:bodyPr>
          <a:lstStyle/>
          <a:p>
            <a:pPr algn="ctr"/>
            <a:r>
              <a:rPr lang="ru-RU" sz="4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Перспективный план по ознакомлению дошкольников с </a:t>
            </a:r>
          </a:p>
          <a:p>
            <a:pPr algn="ctr"/>
            <a:r>
              <a:rPr lang="ru-RU" sz="4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 родным краем</a:t>
            </a:r>
            <a:endParaRPr lang="ru-RU" sz="4800" b="1" kern="10" dirty="0">
              <a:ln w="15875">
                <a:solidFill>
                  <a:srgbClr val="990000"/>
                </a:solidFill>
                <a:round/>
                <a:headEnd/>
                <a:tailEnd/>
              </a:ln>
              <a:solidFill>
                <a:srgbClr val="CC0000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2932756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5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45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500"/>
                            </p:stCondLst>
                            <p:childTnLst>
                              <p:par>
                                <p:cTn id="47" presetID="45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" grpId="0" animBg="1"/>
      <p:bldP spid="6148" grpId="0" animBg="1"/>
      <p:bldP spid="15363" grpId="0" animBg="1"/>
      <p:bldP spid="6151" grpId="0" animBg="1"/>
      <p:bldP spid="15366" grpId="0" animBg="1"/>
      <p:bldP spid="6155" grpId="0" animBg="1"/>
      <p:bldP spid="15368" grpId="0" animBg="1"/>
      <p:bldP spid="15373" grpId="0"/>
      <p:bldP spid="15374" grpId="0"/>
      <p:bldP spid="29" grpId="0" animBg="1"/>
      <p:bldP spid="1538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Group 6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3600" y="1738832"/>
            <a:ext cx="7920880" cy="4800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398" name="Group 5"/>
          <p:cNvGrpSpPr>
            <a:grpSpLocks noChangeAspect="1"/>
          </p:cNvGrpSpPr>
          <p:nvPr/>
        </p:nvGrpSpPr>
        <p:grpSpPr bwMode="auto">
          <a:xfrm>
            <a:off x="15875" y="1526895"/>
            <a:ext cx="1547813" cy="863600"/>
            <a:chOff x="802" y="845"/>
            <a:chExt cx="827" cy="826"/>
          </a:xfrm>
        </p:grpSpPr>
        <p:sp>
          <p:nvSpPr>
            <p:cNvPr id="16428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9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30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16399" name="Group 5"/>
          <p:cNvGrpSpPr>
            <a:grpSpLocks noChangeAspect="1"/>
          </p:cNvGrpSpPr>
          <p:nvPr/>
        </p:nvGrpSpPr>
        <p:grpSpPr bwMode="auto">
          <a:xfrm>
            <a:off x="7425167" y="2163792"/>
            <a:ext cx="1547812" cy="1008062"/>
            <a:chOff x="802" y="845"/>
            <a:chExt cx="827" cy="826"/>
          </a:xfrm>
        </p:grpSpPr>
        <p:sp>
          <p:nvSpPr>
            <p:cNvPr id="16425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6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7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16400" name="Group 5"/>
          <p:cNvGrpSpPr>
            <a:grpSpLocks noChangeAspect="1"/>
          </p:cNvGrpSpPr>
          <p:nvPr/>
        </p:nvGrpSpPr>
        <p:grpSpPr bwMode="auto">
          <a:xfrm>
            <a:off x="58681" y="3155497"/>
            <a:ext cx="1476375" cy="935037"/>
            <a:chOff x="802" y="845"/>
            <a:chExt cx="827" cy="826"/>
          </a:xfrm>
        </p:grpSpPr>
        <p:sp>
          <p:nvSpPr>
            <p:cNvPr id="16422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3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4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16402" name="Group 5"/>
          <p:cNvGrpSpPr>
            <a:grpSpLocks noChangeAspect="1"/>
          </p:cNvGrpSpPr>
          <p:nvPr/>
        </p:nvGrpSpPr>
        <p:grpSpPr bwMode="auto">
          <a:xfrm>
            <a:off x="79509" y="4820219"/>
            <a:ext cx="1476375" cy="1008062"/>
            <a:chOff x="802" y="845"/>
            <a:chExt cx="827" cy="826"/>
          </a:xfrm>
        </p:grpSpPr>
        <p:sp>
          <p:nvSpPr>
            <p:cNvPr id="16416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17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18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grpSp>
        <p:nvGrpSpPr>
          <p:cNvPr id="16409" name="Group 5"/>
          <p:cNvGrpSpPr>
            <a:grpSpLocks noChangeAspect="1"/>
          </p:cNvGrpSpPr>
          <p:nvPr/>
        </p:nvGrpSpPr>
        <p:grpSpPr bwMode="auto">
          <a:xfrm>
            <a:off x="7531510" y="3853650"/>
            <a:ext cx="1547812" cy="1008063"/>
            <a:chOff x="802" y="845"/>
            <a:chExt cx="827" cy="826"/>
          </a:xfrm>
        </p:grpSpPr>
        <p:sp>
          <p:nvSpPr>
            <p:cNvPr id="16413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14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15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pic>
        <p:nvPicPr>
          <p:cNvPr id="16412" name="Picture 1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18270" y="655016"/>
            <a:ext cx="1501775" cy="158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6"/>
            <a:ext cx="9001000" cy="1743696"/>
          </a:xfrm>
        </p:spPr>
        <p:txBody>
          <a:bodyPr/>
          <a:lstStyle/>
          <a:p>
            <a:pPr lvl="0" eaLnBrk="1" hangingPunct="1"/>
            <a:r>
              <a:rPr lang="en-US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</a:t>
            </a:r>
            <a:r>
              <a:rPr lang="ru-RU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«Я и моя семья» </a:t>
            </a:r>
            <a: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/>
            </a:r>
            <a:b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3-4 года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547484" y="2158729"/>
            <a:ext cx="592186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    </a:t>
            </a:r>
            <a:r>
              <a:rPr lang="ru-RU" sz="2000" dirty="0"/>
              <a:t>Пробуждать интерес каждого ребенка к себе, к своим близким</a:t>
            </a:r>
            <a:r>
              <a:rPr lang="ru-RU" sz="2000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Формировать </a:t>
            </a:r>
            <a:r>
              <a:rPr lang="ru-RU" sz="2000" dirty="0"/>
              <a:t>конкретное представление об имени человека, </a:t>
            </a:r>
            <a:r>
              <a:rPr lang="ru-RU" sz="2000" dirty="0" smtClean="0"/>
              <a:t>фамилии.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Воспитывать </a:t>
            </a:r>
            <a:r>
              <a:rPr lang="ru-RU" sz="2000" dirty="0"/>
              <a:t>чувства привязанности к родному дому</a:t>
            </a:r>
            <a:r>
              <a:rPr lang="ru-RU" sz="2000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Развивать </a:t>
            </a:r>
            <a:r>
              <a:rPr lang="ru-RU" sz="2000" dirty="0"/>
              <a:t>умение выражать свою любовь к близким</a:t>
            </a:r>
            <a:r>
              <a:rPr lang="ru-RU" sz="2000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Развивать </a:t>
            </a:r>
            <a:r>
              <a:rPr lang="ru-RU" sz="2000" dirty="0"/>
              <a:t>интерес к деятельности членов семьи.</a:t>
            </a:r>
            <a:r>
              <a:rPr lang="ru-RU" dirty="0"/>
              <a:t> 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Group 6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1735" y="1268760"/>
            <a:ext cx="7920880" cy="662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398" name="Group 5"/>
          <p:cNvGrpSpPr>
            <a:grpSpLocks noChangeAspect="1"/>
          </p:cNvGrpSpPr>
          <p:nvPr/>
        </p:nvGrpSpPr>
        <p:grpSpPr bwMode="auto">
          <a:xfrm>
            <a:off x="15875" y="1526895"/>
            <a:ext cx="1547813" cy="863600"/>
            <a:chOff x="802" y="845"/>
            <a:chExt cx="827" cy="826"/>
          </a:xfrm>
        </p:grpSpPr>
        <p:sp>
          <p:nvSpPr>
            <p:cNvPr id="16428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9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30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16399" name="Group 5"/>
          <p:cNvGrpSpPr>
            <a:grpSpLocks noChangeAspect="1"/>
          </p:cNvGrpSpPr>
          <p:nvPr/>
        </p:nvGrpSpPr>
        <p:grpSpPr bwMode="auto">
          <a:xfrm>
            <a:off x="7542660" y="2202231"/>
            <a:ext cx="1547812" cy="1008062"/>
            <a:chOff x="802" y="845"/>
            <a:chExt cx="827" cy="826"/>
          </a:xfrm>
        </p:grpSpPr>
        <p:sp>
          <p:nvSpPr>
            <p:cNvPr id="16425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6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7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16400" name="Group 5"/>
          <p:cNvGrpSpPr>
            <a:grpSpLocks noChangeAspect="1"/>
          </p:cNvGrpSpPr>
          <p:nvPr/>
        </p:nvGrpSpPr>
        <p:grpSpPr bwMode="auto">
          <a:xfrm>
            <a:off x="58681" y="3155497"/>
            <a:ext cx="1476375" cy="935037"/>
            <a:chOff x="802" y="845"/>
            <a:chExt cx="827" cy="826"/>
          </a:xfrm>
        </p:grpSpPr>
        <p:sp>
          <p:nvSpPr>
            <p:cNvPr id="16422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3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4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16401" name="Group 5"/>
          <p:cNvGrpSpPr>
            <a:grpSpLocks noChangeAspect="1"/>
          </p:cNvGrpSpPr>
          <p:nvPr/>
        </p:nvGrpSpPr>
        <p:grpSpPr bwMode="auto">
          <a:xfrm>
            <a:off x="7500795" y="5255323"/>
            <a:ext cx="1619250" cy="1008063"/>
            <a:chOff x="802" y="845"/>
            <a:chExt cx="827" cy="826"/>
          </a:xfrm>
        </p:grpSpPr>
        <p:sp>
          <p:nvSpPr>
            <p:cNvPr id="16419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0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1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16402" name="Group 5"/>
          <p:cNvGrpSpPr>
            <a:grpSpLocks noChangeAspect="1"/>
          </p:cNvGrpSpPr>
          <p:nvPr/>
        </p:nvGrpSpPr>
        <p:grpSpPr bwMode="auto">
          <a:xfrm>
            <a:off x="141788" y="4763995"/>
            <a:ext cx="1476375" cy="1008062"/>
            <a:chOff x="802" y="845"/>
            <a:chExt cx="827" cy="826"/>
          </a:xfrm>
        </p:grpSpPr>
        <p:sp>
          <p:nvSpPr>
            <p:cNvPr id="16416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17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18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grpSp>
        <p:nvGrpSpPr>
          <p:cNvPr id="16409" name="Group 5"/>
          <p:cNvGrpSpPr>
            <a:grpSpLocks noChangeAspect="1"/>
          </p:cNvGrpSpPr>
          <p:nvPr/>
        </p:nvGrpSpPr>
        <p:grpSpPr bwMode="auto">
          <a:xfrm>
            <a:off x="7485379" y="3737319"/>
            <a:ext cx="1547812" cy="1008063"/>
            <a:chOff x="802" y="845"/>
            <a:chExt cx="827" cy="826"/>
          </a:xfrm>
        </p:grpSpPr>
        <p:sp>
          <p:nvSpPr>
            <p:cNvPr id="16413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14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15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pic>
        <p:nvPicPr>
          <p:cNvPr id="16412" name="Picture 1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18270" y="655016"/>
            <a:ext cx="1501775" cy="158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5"/>
            <a:ext cx="9001000" cy="1545259"/>
          </a:xfrm>
        </p:spPr>
        <p:txBody>
          <a:bodyPr/>
          <a:lstStyle/>
          <a:p>
            <a:pPr lvl="0" eaLnBrk="1" hangingPunct="1"/>
            <a:r>
              <a:rPr lang="en-US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«</a:t>
            </a:r>
            <a:r>
              <a:rPr lang="ru-RU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Я и моя семья</a:t>
            </a:r>
            <a: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» </a:t>
            </a:r>
            <a:b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4-5 лет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380543" y="1526895"/>
            <a:ext cx="675249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sz="2000" dirty="0"/>
              <a:t>Формировать у детей представления о том, что при рождении каждый человек получает имя</a:t>
            </a:r>
            <a:r>
              <a:rPr lang="ru-RU" sz="2000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Пробуждать </a:t>
            </a:r>
            <a:r>
              <a:rPr lang="ru-RU" sz="2000" dirty="0"/>
              <a:t>интерес каждого ребенка к своей биографии, истории семьи</a:t>
            </a:r>
            <a:r>
              <a:rPr lang="ru-RU" sz="2000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Расширять </a:t>
            </a:r>
            <a:r>
              <a:rPr lang="ru-RU" sz="2000" dirty="0"/>
              <a:t>представления о семейно-родственных отношениях</a:t>
            </a:r>
            <a:r>
              <a:rPr lang="ru-RU" sz="2000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Развивать </a:t>
            </a:r>
            <a:r>
              <a:rPr lang="ru-RU" sz="2000" dirty="0"/>
              <a:t>умение ребенка проявлять себя, как члена семьи, детского коллектива</a:t>
            </a:r>
            <a:r>
              <a:rPr lang="ru-RU" sz="2000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Развивать </a:t>
            </a:r>
            <a:r>
              <a:rPr lang="ru-RU" sz="2000" dirty="0"/>
              <a:t>способность ребенка отображать полученные знания в деятельности. </a:t>
            </a:r>
            <a:endParaRPr lang="ru-RU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Формировать </a:t>
            </a:r>
            <a:r>
              <a:rPr lang="ru-RU" sz="2000" dirty="0"/>
              <a:t>первичные представления детей об их правах (на игру, доброжелательные отношения, новые знания</a:t>
            </a:r>
            <a:r>
              <a:rPr lang="ru-RU" sz="2000" dirty="0" smtClean="0"/>
              <a:t>.)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Знакомить </a:t>
            </a:r>
            <a:r>
              <a:rPr lang="ru-RU" sz="2000" dirty="0"/>
              <a:t>с понятиями «можно» , «нельзя» и «опасно», с правилами безопасного обращения с предметами.</a:t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5012278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6"/>
            <a:ext cx="9001000" cy="969220"/>
          </a:xfrm>
        </p:spPr>
        <p:txBody>
          <a:bodyPr/>
          <a:lstStyle/>
          <a:p>
            <a:pPr lvl="0" eaLnBrk="1" hangingPunct="1"/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</a:t>
            </a:r>
            <a:r>
              <a:rPr lang="ru-RU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«Я и моя семья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»</a:t>
            </a:r>
            <a:b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sz="1800" b="1" kern="1200" dirty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Образовательная деятельность в режимных 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моментах с детьми </a:t>
            </a:r>
            <a:r>
              <a:rPr lang="ru-RU" sz="1800" b="1" kern="1200" dirty="0" smtClean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3-4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 лет</a:t>
            </a:r>
            <a:endParaRPr lang="ru-RU" sz="1800" dirty="0">
              <a:solidFill>
                <a:srgbClr val="0033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948690"/>
            <a:ext cx="92890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Беседы: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              «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В нашей семье все трудятся», «Моя семья», </a:t>
            </a:r>
            <a:endParaRPr lang="ru-RU" dirty="0" smtClean="0">
              <a:solidFill>
                <a:srgbClr val="0033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                                             «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Беседа по семейным фотографиям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».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</a:t>
            </a:r>
            <a:r>
              <a:rPr lang="ru-RU" b="1" dirty="0" err="1" smtClean="0">
                <a:solidFill>
                  <a:srgbClr val="003300"/>
                </a:solidFill>
                <a:latin typeface="Times New Roman"/>
                <a:ea typeface="Times New Roman"/>
              </a:rPr>
              <a:t>Психогимнастика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: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«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Мама улыбается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»</a:t>
            </a:r>
            <a:endParaRPr lang="ru-RU" dirty="0">
              <a:solidFill>
                <a:srgbClr val="0033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Дидактические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игры</a:t>
            </a: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:     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«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Кто в домике живет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?», «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Петушок и его семья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», </a:t>
            </a: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                                        «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В гости к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бабушке 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и дедушке», «Моя семья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»(обязанности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), </a:t>
            </a:r>
            <a:endParaRPr lang="ru-RU" dirty="0" smtClean="0">
              <a:solidFill>
                <a:srgbClr val="0033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                                         «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Маленькая хозяйка», «Кошкин дом», </a:t>
            </a:r>
            <a:endParaRPr lang="ru-RU" dirty="0" smtClean="0">
              <a:solidFill>
                <a:srgbClr val="0033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                                         «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Уложим куклу спать»</a:t>
            </a:r>
            <a:b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</a:b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</a:t>
            </a: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Сюжетно-дидактическая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игра: 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«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У нас в семье новорожденный»</a:t>
            </a:r>
            <a:endParaRPr lang="ru-RU" dirty="0"/>
          </a:p>
        </p:txBody>
      </p:sp>
      <p:pic>
        <p:nvPicPr>
          <p:cNvPr id="5" name="Объект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34" y="3572783"/>
            <a:ext cx="3888432" cy="2916324"/>
          </a:xfrm>
          <a:prstGeom prst="rect">
            <a:avLst/>
          </a:prstGeom>
        </p:spPr>
      </p:pic>
      <p:pic>
        <p:nvPicPr>
          <p:cNvPr id="7" name="Объект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573017"/>
            <a:ext cx="3888432" cy="291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55702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6"/>
            <a:ext cx="9001000" cy="969220"/>
          </a:xfrm>
        </p:spPr>
        <p:txBody>
          <a:bodyPr/>
          <a:lstStyle/>
          <a:p>
            <a:pPr lvl="0" eaLnBrk="1" hangingPunct="1"/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</a:t>
            </a:r>
            <a:r>
              <a:rPr lang="ru-RU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«Я и моя семья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»</a:t>
            </a:r>
            <a:b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sz="1800" b="1" kern="1200" dirty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Образовательная деятельность в режимных 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моментах с детьми </a:t>
            </a:r>
            <a:r>
              <a:rPr lang="ru-RU" sz="1800" b="1" kern="1200" dirty="0" smtClean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3-4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 лет</a:t>
            </a:r>
            <a:endParaRPr lang="ru-RU" sz="1800" dirty="0">
              <a:solidFill>
                <a:srgbClr val="0033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819" y="979273"/>
            <a:ext cx="928903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Словесная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игра: </a:t>
            </a: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 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«С 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кем ты живешь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?»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Ситуативный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разговор      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«Как я помогаю маме», «По какому</a:t>
            </a:r>
            <a:r>
              <a:rPr lang="ru-RU" dirty="0">
                <a:solidFill>
                  <a:srgbClr val="003300"/>
                </a:solidFill>
              </a:rPr>
              <a:t> 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адресу</a:t>
            </a: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                                                              живет ребенок», «Рассказ педагога о своей маме».</a:t>
            </a: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               </a:t>
            </a: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Составление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описательных рассказов на тему 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«Семья»</a:t>
            </a:r>
            <a:b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</a:b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</a:t>
            </a: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Пальчиковый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театр </a:t>
            </a: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«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Моя семья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»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Подвижные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игры: </a:t>
            </a: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«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Воробушки и автомобиль», «Наседка и цыплята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»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Физкультурный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досуг </a:t>
            </a: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«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В гости к колобку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»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Развлечения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: </a:t>
            </a: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       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«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Наши имена», «Назовем кукол»</a:t>
            </a:r>
            <a:b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</a:b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Игра-забава                        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«Мы едем, едем, едем…» по стихотворению </a:t>
            </a:r>
            <a:endParaRPr lang="ru-RU" dirty="0" smtClean="0">
              <a:solidFill>
                <a:srgbClr val="0033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                                                 </a:t>
            </a:r>
            <a:r>
              <a:rPr lang="ru-RU" dirty="0" err="1" smtClean="0">
                <a:solidFill>
                  <a:srgbClr val="003300"/>
                </a:solidFill>
                <a:latin typeface="Times New Roman"/>
                <a:ea typeface="Times New Roman"/>
              </a:rPr>
              <a:t>С.Михалкова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«Песенка друзей»</a:t>
            </a:r>
            <a:b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</a:b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/>
            </a:r>
            <a:b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</a:br>
            <a:endParaRPr lang="ru-RU" dirty="0"/>
          </a:p>
        </p:txBody>
      </p:sp>
      <p:pic>
        <p:nvPicPr>
          <p:cNvPr id="5" name="Объект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717032"/>
            <a:ext cx="3816424" cy="2862318"/>
          </a:xfrm>
          <a:prstGeom prst="rect">
            <a:avLst/>
          </a:prstGeom>
        </p:spPr>
      </p:pic>
      <p:pic>
        <p:nvPicPr>
          <p:cNvPr id="8" name="Объект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2"/>
          <a:stretch/>
        </p:blipFill>
        <p:spPr>
          <a:xfrm>
            <a:off x="4789776" y="3867786"/>
            <a:ext cx="3958687" cy="272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40641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6"/>
            <a:ext cx="9001000" cy="969220"/>
          </a:xfrm>
        </p:spPr>
        <p:txBody>
          <a:bodyPr/>
          <a:lstStyle/>
          <a:p>
            <a:pPr lvl="0" eaLnBrk="1" hangingPunct="1"/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</a:t>
            </a:r>
            <a:r>
              <a:rPr lang="ru-RU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«Я и моя семья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»</a:t>
            </a:r>
            <a:b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sz="1800" b="1" kern="1200" dirty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Образовательная деятельность в режимных 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моментах с детьми </a:t>
            </a:r>
            <a:r>
              <a:rPr lang="ru-RU" sz="1800" b="1" kern="1200" dirty="0" smtClean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3-4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 лет</a:t>
            </a:r>
            <a:endParaRPr lang="ru-RU" sz="1800" dirty="0">
              <a:solidFill>
                <a:srgbClr val="0033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819" y="979273"/>
            <a:ext cx="928903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    Чтение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: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            </a:t>
            </a:r>
            <a:r>
              <a:rPr lang="ru-RU" dirty="0" err="1">
                <a:solidFill>
                  <a:srgbClr val="003300"/>
                </a:solidFill>
                <a:latin typeface="Times New Roman"/>
                <a:ea typeface="Times New Roman"/>
              </a:rPr>
              <a:t>Е.Благинина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«Посидим в тишине», </a:t>
            </a:r>
            <a:r>
              <a:rPr lang="ru-RU" dirty="0" err="1">
                <a:solidFill>
                  <a:srgbClr val="003300"/>
                </a:solidFill>
                <a:latin typeface="Times New Roman"/>
                <a:ea typeface="Times New Roman"/>
              </a:rPr>
              <a:t>А.Барто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«Младший брат», </a:t>
            </a: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                                             «Его семья», «Две сестры глядят на брата», «У папы экзамен», </a:t>
            </a: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                                             «Мама уходит на работу»; </a:t>
            </a:r>
            <a:r>
              <a:rPr lang="ru-RU" dirty="0" err="1">
                <a:solidFill>
                  <a:srgbClr val="003300"/>
                </a:solidFill>
                <a:latin typeface="Times New Roman"/>
                <a:ea typeface="Times New Roman"/>
              </a:rPr>
              <a:t>Г.Горланов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«Мишкина шишка».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 </a:t>
            </a:r>
            <a:endParaRPr lang="ru-RU" dirty="0"/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    Сюжетно-ролевые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игры: </a:t>
            </a: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«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Семья», «Магазин»</a:t>
            </a:r>
            <a:b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</a:b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    </a:t>
            </a: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Просматривание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презентации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на тему: «Моя мама, самая хорошая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»</a:t>
            </a:r>
          </a:p>
          <a:p>
            <a:pPr>
              <a:spcAft>
                <a:spcPts val="0"/>
              </a:spcAft>
            </a:pPr>
            <a:endParaRPr lang="ru-RU" dirty="0"/>
          </a:p>
        </p:txBody>
      </p:sp>
      <p:pic>
        <p:nvPicPr>
          <p:cNvPr id="5" name="Объект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456601"/>
            <a:ext cx="3024336" cy="40324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986925"/>
            <a:ext cx="5286375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14747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6"/>
            <a:ext cx="9001000" cy="969220"/>
          </a:xfrm>
        </p:spPr>
        <p:txBody>
          <a:bodyPr/>
          <a:lstStyle/>
          <a:p>
            <a:pPr lvl="0" eaLnBrk="1" hangingPunct="1"/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</a:t>
            </a:r>
            <a:r>
              <a:rPr lang="ru-RU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«Я и моя семья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»</a:t>
            </a:r>
            <a:b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sz="1800" b="1" kern="1200" dirty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Образовательная деятельность в режимных 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моментах с детьми </a:t>
            </a:r>
            <a:r>
              <a:rPr lang="ru-RU" sz="1800" b="1" kern="1200" dirty="0" smtClean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4-5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 лет</a:t>
            </a:r>
            <a:endParaRPr lang="ru-RU" sz="1800" dirty="0">
              <a:solidFill>
                <a:srgbClr val="0033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948690"/>
            <a:ext cx="928903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Беседы: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          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«Меняется ли человек со временем?», «В семье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», «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Мой адрес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»,</a:t>
            </a: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                         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«Когда бабушка была маленькой» (с использованием фото).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Дидактические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игры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:      «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Как тебя зовут», «Один-много», «Кто больше назовет </a:t>
            </a:r>
            <a:endParaRPr lang="ru-RU" dirty="0" smtClean="0">
              <a:solidFill>
                <a:srgbClr val="0033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                         действий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», «Кому, что нужно для работы».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Настольно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печатные игры</a:t>
            </a: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: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«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Лото», «Профессии», «Наведи порядок», </a:t>
            </a:r>
            <a:endParaRPr lang="ru-RU" dirty="0" smtClean="0">
              <a:solidFill>
                <a:srgbClr val="0033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                         «Хорошие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, плохие поступки».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Музыкально - дидактическая игра:       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«Угадай, на чем играю?».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Составление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рассказов о своей семье.</a:t>
            </a: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/>
            </a:r>
            <a:b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</a:br>
            <a:endParaRPr lang="ru-RU" dirty="0"/>
          </a:p>
        </p:txBody>
      </p:sp>
      <p:pic>
        <p:nvPicPr>
          <p:cNvPr id="8" name="Объект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422818"/>
            <a:ext cx="3664141" cy="2748106"/>
          </a:xfrm>
          <a:prstGeom prst="rect">
            <a:avLst/>
          </a:prstGeom>
        </p:spPr>
      </p:pic>
      <p:pic>
        <p:nvPicPr>
          <p:cNvPr id="9" name="Объект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443605"/>
            <a:ext cx="3636425" cy="272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49624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6"/>
            <a:ext cx="9001000" cy="969220"/>
          </a:xfrm>
        </p:spPr>
        <p:txBody>
          <a:bodyPr/>
          <a:lstStyle/>
          <a:p>
            <a:pPr lvl="0" eaLnBrk="1" hangingPunct="1"/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</a:t>
            </a:r>
            <a:r>
              <a:rPr lang="ru-RU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«Я и моя семья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»</a:t>
            </a:r>
            <a:b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sz="1800" b="1" kern="1200" dirty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Образовательная деятельность в режимных 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моментах с детьми </a:t>
            </a:r>
            <a:r>
              <a:rPr lang="ru-RU" sz="1800" b="1" kern="1200" dirty="0" smtClean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4-5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 лет</a:t>
            </a:r>
            <a:endParaRPr lang="ru-RU" sz="1800" dirty="0">
              <a:solidFill>
                <a:srgbClr val="0033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948690"/>
            <a:ext cx="928903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 Чтение                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сказки «Зимовье», </a:t>
            </a:r>
            <a:r>
              <a:rPr lang="ru-RU" dirty="0" err="1" smtClean="0">
                <a:solidFill>
                  <a:srgbClr val="003300"/>
                </a:solidFill>
                <a:latin typeface="Times New Roman"/>
                <a:ea typeface="Times New Roman"/>
              </a:rPr>
              <a:t>Ю.Мориц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«Дом гнома», К. Ушинский </a:t>
            </a:r>
            <a:endParaRPr lang="ru-RU" dirty="0" smtClean="0">
              <a:solidFill>
                <a:srgbClr val="0033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                            «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Петушок с семьей», </a:t>
            </a:r>
            <a:r>
              <a:rPr lang="ru-RU" dirty="0" err="1">
                <a:solidFill>
                  <a:srgbClr val="003300"/>
                </a:solidFill>
                <a:latin typeface="Times New Roman"/>
                <a:ea typeface="Times New Roman"/>
              </a:rPr>
              <a:t>В.Вереев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«Братишка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», К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. Чуковский </a:t>
            </a:r>
            <a:endParaRPr lang="ru-RU" dirty="0" smtClean="0">
              <a:solidFill>
                <a:srgbClr val="0033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                            «</a:t>
            </a:r>
            <a:r>
              <a:rPr lang="ru-RU" dirty="0" err="1">
                <a:solidFill>
                  <a:srgbClr val="003300"/>
                </a:solidFill>
                <a:latin typeface="Times New Roman"/>
                <a:ea typeface="Times New Roman"/>
              </a:rPr>
              <a:t>Федорино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горе», </a:t>
            </a:r>
            <a:r>
              <a:rPr lang="ru-RU" dirty="0" err="1">
                <a:solidFill>
                  <a:srgbClr val="003300"/>
                </a:solidFill>
                <a:latin typeface="Times New Roman"/>
                <a:ea typeface="Times New Roman"/>
              </a:rPr>
              <a:t>А.П.Анисимова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«Колыбельная», «На улице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»,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                             «Как 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у нашего двора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».</a:t>
            </a: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                             стихотворение </a:t>
            </a:r>
            <a:r>
              <a:rPr lang="ru-RU" dirty="0" err="1">
                <a:solidFill>
                  <a:srgbClr val="003300"/>
                </a:solidFill>
                <a:latin typeface="Times New Roman"/>
                <a:ea typeface="Times New Roman"/>
              </a:rPr>
              <a:t>Г.Горланова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«Помощница».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  Развлечение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на тему</a:t>
            </a: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:        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«Друзья», «Что видел </a:t>
            </a:r>
            <a:r>
              <a:rPr lang="ru-RU" dirty="0" err="1">
                <a:solidFill>
                  <a:srgbClr val="003300"/>
                </a:solidFill>
                <a:latin typeface="Times New Roman"/>
                <a:ea typeface="Times New Roman"/>
              </a:rPr>
              <a:t>Карлсон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».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  Экскурсия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в музей 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народного быта «Знакомство с предметами домашнего </a:t>
            </a:r>
            <a:endParaRPr lang="ru-RU" dirty="0" smtClean="0">
              <a:solidFill>
                <a:srgbClr val="0033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                             обихода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: прялка, самовар, скалка, веретено». </a:t>
            </a: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/>
            </a:r>
            <a:b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</a:br>
            <a:endParaRPr lang="ru-RU" dirty="0"/>
          </a:p>
        </p:txBody>
      </p:sp>
      <p:pic>
        <p:nvPicPr>
          <p:cNvPr id="7" name="Объект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398927"/>
            <a:ext cx="3852056" cy="2889042"/>
          </a:xfrm>
          <a:prstGeom prst="rect">
            <a:avLst/>
          </a:prstGeom>
        </p:spPr>
      </p:pic>
      <p:pic>
        <p:nvPicPr>
          <p:cNvPr id="8" name="Объект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98927"/>
            <a:ext cx="3852056" cy="288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77110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6"/>
            <a:ext cx="9001000" cy="969220"/>
          </a:xfrm>
        </p:spPr>
        <p:txBody>
          <a:bodyPr/>
          <a:lstStyle/>
          <a:p>
            <a:pPr lvl="0" eaLnBrk="1" hangingPunct="1"/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</a:t>
            </a:r>
            <a:r>
              <a:rPr lang="ru-RU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«Я и моя семья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»</a:t>
            </a:r>
            <a:b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sz="1800" b="1" kern="1200" dirty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Образовательная деятельность в режимных 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моментах с детьми </a:t>
            </a:r>
            <a:r>
              <a:rPr lang="ru-RU" sz="1800" b="1" kern="1200" dirty="0" smtClean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4-5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 лет</a:t>
            </a:r>
            <a:endParaRPr lang="ru-RU" sz="1800" dirty="0">
              <a:solidFill>
                <a:srgbClr val="0033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948690"/>
            <a:ext cx="928903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            Сюжетно-ролевая игра</a:t>
            </a: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:                 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«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Семья», «Мы едим на машине».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</a:t>
            </a:r>
            <a:r>
              <a:rPr lang="ru-RU" b="1" dirty="0" err="1" smtClean="0">
                <a:solidFill>
                  <a:srgbClr val="003300"/>
                </a:solidFill>
                <a:latin typeface="Times New Roman"/>
                <a:ea typeface="Times New Roman"/>
              </a:rPr>
              <a:t>Психогимнастический</a:t>
            </a: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этюды    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«Сердитый дедушка», «Любящие родители».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Ситуативный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разговор на тему: 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«Чем можно порадовать маму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». </a:t>
            </a: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 </a:t>
            </a: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Слушание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песенок о маме.</a:t>
            </a:r>
            <a:endParaRPr lang="ru-RU" b="1" dirty="0" smtClean="0">
              <a:solidFill>
                <a:srgbClr val="0033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Рассматривание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фотографий родителей на производстве.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Рассматривание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и игры на народных музыкальных инструментах.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Рассматривание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иллюстраций 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к знакомым сказкам с изображением людей в </a:t>
            </a:r>
            <a:endParaRPr lang="ru-RU" dirty="0" smtClean="0">
              <a:solidFill>
                <a:srgbClr val="0033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 </a:t>
            </a: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                                              старинной одежде. Ознакомление </a:t>
            </a: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>с русской народной одеждой.</a:t>
            </a: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/>
            </a:r>
            <a:b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</a:br>
            <a:endParaRPr lang="ru-RU" dirty="0"/>
          </a:p>
        </p:txBody>
      </p:sp>
      <p:pic>
        <p:nvPicPr>
          <p:cNvPr id="5" name="Объект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56992"/>
            <a:ext cx="3888432" cy="3104689"/>
          </a:xfrm>
          <a:prstGeom prst="rect">
            <a:avLst/>
          </a:prstGeom>
        </p:spPr>
      </p:pic>
      <p:pic>
        <p:nvPicPr>
          <p:cNvPr id="7" name="Объект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890" y="3356992"/>
            <a:ext cx="4099691" cy="3074768"/>
          </a:xfrm>
          <a:prstGeom prst="rect">
            <a:avLst/>
          </a:prstGeom>
        </p:spPr>
      </p:pic>
      <p:pic>
        <p:nvPicPr>
          <p:cNvPr id="8" name="Picture 2" descr="F:\План по краеведению\Фото к МО\IMG_383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723"/>
          <a:stretch/>
        </p:blipFill>
        <p:spPr bwMode="auto">
          <a:xfrm>
            <a:off x="3635896" y="3609957"/>
            <a:ext cx="2063785" cy="285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56737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Group 6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8277" y="1340768"/>
            <a:ext cx="7920880" cy="6445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398" name="Group 5"/>
          <p:cNvGrpSpPr>
            <a:grpSpLocks noChangeAspect="1"/>
          </p:cNvGrpSpPr>
          <p:nvPr/>
        </p:nvGrpSpPr>
        <p:grpSpPr bwMode="auto">
          <a:xfrm>
            <a:off x="15875" y="1526895"/>
            <a:ext cx="1547813" cy="863600"/>
            <a:chOff x="802" y="845"/>
            <a:chExt cx="827" cy="826"/>
          </a:xfrm>
        </p:grpSpPr>
        <p:sp>
          <p:nvSpPr>
            <p:cNvPr id="16428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9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30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16399" name="Group 5"/>
          <p:cNvGrpSpPr>
            <a:grpSpLocks noChangeAspect="1"/>
          </p:cNvGrpSpPr>
          <p:nvPr/>
        </p:nvGrpSpPr>
        <p:grpSpPr bwMode="auto">
          <a:xfrm>
            <a:off x="7418489" y="2163792"/>
            <a:ext cx="1547812" cy="1008062"/>
            <a:chOff x="802" y="845"/>
            <a:chExt cx="827" cy="826"/>
          </a:xfrm>
        </p:grpSpPr>
        <p:sp>
          <p:nvSpPr>
            <p:cNvPr id="16425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6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7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16400" name="Group 5"/>
          <p:cNvGrpSpPr>
            <a:grpSpLocks noChangeAspect="1"/>
          </p:cNvGrpSpPr>
          <p:nvPr/>
        </p:nvGrpSpPr>
        <p:grpSpPr bwMode="auto">
          <a:xfrm>
            <a:off x="58681" y="3155497"/>
            <a:ext cx="1476375" cy="935037"/>
            <a:chOff x="802" y="845"/>
            <a:chExt cx="827" cy="826"/>
          </a:xfrm>
        </p:grpSpPr>
        <p:sp>
          <p:nvSpPr>
            <p:cNvPr id="16422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3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4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16402" name="Group 5"/>
          <p:cNvGrpSpPr>
            <a:grpSpLocks noChangeAspect="1"/>
          </p:cNvGrpSpPr>
          <p:nvPr/>
        </p:nvGrpSpPr>
        <p:grpSpPr bwMode="auto">
          <a:xfrm>
            <a:off x="79509" y="4820219"/>
            <a:ext cx="1476375" cy="1008062"/>
            <a:chOff x="802" y="845"/>
            <a:chExt cx="827" cy="826"/>
          </a:xfrm>
        </p:grpSpPr>
        <p:sp>
          <p:nvSpPr>
            <p:cNvPr id="16416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17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18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grpSp>
        <p:nvGrpSpPr>
          <p:cNvPr id="16409" name="Group 5"/>
          <p:cNvGrpSpPr>
            <a:grpSpLocks noChangeAspect="1"/>
          </p:cNvGrpSpPr>
          <p:nvPr/>
        </p:nvGrpSpPr>
        <p:grpSpPr bwMode="auto">
          <a:xfrm>
            <a:off x="7531510" y="3853650"/>
            <a:ext cx="1547812" cy="1008063"/>
            <a:chOff x="802" y="845"/>
            <a:chExt cx="827" cy="826"/>
          </a:xfrm>
        </p:grpSpPr>
        <p:sp>
          <p:nvSpPr>
            <p:cNvPr id="16413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14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15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pic>
        <p:nvPicPr>
          <p:cNvPr id="16412" name="Picture 1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18270" y="655016"/>
            <a:ext cx="1501775" cy="158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6"/>
            <a:ext cx="9001000" cy="1743696"/>
          </a:xfrm>
        </p:spPr>
        <p:txBody>
          <a:bodyPr/>
          <a:lstStyle/>
          <a:p>
            <a:pPr lvl="0" eaLnBrk="1" hangingPunct="1"/>
            <a:r>
              <a:rPr lang="en-US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en-US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</a:t>
            </a:r>
            <a: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«Мой город» </a:t>
            </a:r>
            <a:b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3-4 года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1640120"/>
            <a:ext cx="675635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dirty="0"/>
              <a:t>Воспитывать чувства привязанности к родному дому, детскому саду</a:t>
            </a:r>
            <a:r>
              <a:rPr lang="ru-RU" sz="2000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Формировать </a:t>
            </a:r>
            <a:r>
              <a:rPr lang="ru-RU" sz="2000" dirty="0"/>
              <a:t>у детей простейшие представления о том, что каждый живет в своем доме, на определенной улице</a:t>
            </a:r>
            <a:r>
              <a:rPr lang="ru-RU" sz="2000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Формировать </a:t>
            </a:r>
            <a:r>
              <a:rPr lang="ru-RU" sz="2000" dirty="0"/>
              <a:t>умение различать строения в зависимости от материалов, из которых они построены (деревянные, кирпичные дома</a:t>
            </a:r>
            <a:r>
              <a:rPr lang="ru-RU" sz="2000" dirty="0" smtClean="0"/>
              <a:t>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Пробуждать </a:t>
            </a:r>
            <a:r>
              <a:rPr lang="ru-RU" sz="2000" dirty="0"/>
              <a:t>интерес к красоте старинных рубленых изб с деревянными украшениями</a:t>
            </a:r>
            <a:r>
              <a:rPr lang="ru-RU" sz="2000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Воспитывать </a:t>
            </a:r>
            <a:r>
              <a:rPr lang="ru-RU" sz="2000" dirty="0"/>
              <a:t>стремление выражать свою привязанность к родному дому</a:t>
            </a:r>
            <a:r>
              <a:rPr lang="ru-RU" sz="2000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Продолжать </a:t>
            </a:r>
            <a:r>
              <a:rPr lang="ru-RU" sz="2000" dirty="0"/>
              <a:t>знакомить детей с оборудованием и оформлением участка для игр, подчеркивая его красоту.</a:t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9027894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Group 6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560" y="1268761"/>
            <a:ext cx="7920880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398" name="Group 5"/>
          <p:cNvGrpSpPr>
            <a:grpSpLocks noChangeAspect="1"/>
          </p:cNvGrpSpPr>
          <p:nvPr/>
        </p:nvGrpSpPr>
        <p:grpSpPr bwMode="auto">
          <a:xfrm>
            <a:off x="15875" y="1526895"/>
            <a:ext cx="1547813" cy="863600"/>
            <a:chOff x="802" y="845"/>
            <a:chExt cx="827" cy="826"/>
          </a:xfrm>
        </p:grpSpPr>
        <p:sp>
          <p:nvSpPr>
            <p:cNvPr id="16428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9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30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16399" name="Group 5"/>
          <p:cNvGrpSpPr>
            <a:grpSpLocks noChangeAspect="1"/>
          </p:cNvGrpSpPr>
          <p:nvPr/>
        </p:nvGrpSpPr>
        <p:grpSpPr bwMode="auto">
          <a:xfrm>
            <a:off x="7542660" y="2202231"/>
            <a:ext cx="1547812" cy="1008062"/>
            <a:chOff x="802" y="845"/>
            <a:chExt cx="827" cy="826"/>
          </a:xfrm>
        </p:grpSpPr>
        <p:sp>
          <p:nvSpPr>
            <p:cNvPr id="16425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6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7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16400" name="Group 5"/>
          <p:cNvGrpSpPr>
            <a:grpSpLocks noChangeAspect="1"/>
          </p:cNvGrpSpPr>
          <p:nvPr/>
        </p:nvGrpSpPr>
        <p:grpSpPr bwMode="auto">
          <a:xfrm>
            <a:off x="58681" y="3155497"/>
            <a:ext cx="1476375" cy="935037"/>
            <a:chOff x="802" y="845"/>
            <a:chExt cx="827" cy="826"/>
          </a:xfrm>
        </p:grpSpPr>
        <p:sp>
          <p:nvSpPr>
            <p:cNvPr id="16422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3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4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16401" name="Group 5"/>
          <p:cNvGrpSpPr>
            <a:grpSpLocks noChangeAspect="1"/>
          </p:cNvGrpSpPr>
          <p:nvPr/>
        </p:nvGrpSpPr>
        <p:grpSpPr bwMode="auto">
          <a:xfrm>
            <a:off x="7500795" y="5255323"/>
            <a:ext cx="1619250" cy="1008063"/>
            <a:chOff x="802" y="845"/>
            <a:chExt cx="827" cy="826"/>
          </a:xfrm>
        </p:grpSpPr>
        <p:sp>
          <p:nvSpPr>
            <p:cNvPr id="16419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0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1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16402" name="Group 5"/>
          <p:cNvGrpSpPr>
            <a:grpSpLocks noChangeAspect="1"/>
          </p:cNvGrpSpPr>
          <p:nvPr/>
        </p:nvGrpSpPr>
        <p:grpSpPr bwMode="auto">
          <a:xfrm>
            <a:off x="141788" y="4763995"/>
            <a:ext cx="1476375" cy="1008062"/>
            <a:chOff x="802" y="845"/>
            <a:chExt cx="827" cy="826"/>
          </a:xfrm>
        </p:grpSpPr>
        <p:sp>
          <p:nvSpPr>
            <p:cNvPr id="16416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17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18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grpSp>
        <p:nvGrpSpPr>
          <p:cNvPr id="16409" name="Group 5"/>
          <p:cNvGrpSpPr>
            <a:grpSpLocks noChangeAspect="1"/>
          </p:cNvGrpSpPr>
          <p:nvPr/>
        </p:nvGrpSpPr>
        <p:grpSpPr bwMode="auto">
          <a:xfrm>
            <a:off x="7485379" y="3737319"/>
            <a:ext cx="1547812" cy="1008063"/>
            <a:chOff x="802" y="845"/>
            <a:chExt cx="827" cy="826"/>
          </a:xfrm>
        </p:grpSpPr>
        <p:sp>
          <p:nvSpPr>
            <p:cNvPr id="16413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14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15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pic>
        <p:nvPicPr>
          <p:cNvPr id="16412" name="Picture 1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18270" y="655016"/>
            <a:ext cx="1501775" cy="158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5"/>
            <a:ext cx="9001000" cy="1545259"/>
          </a:xfrm>
        </p:spPr>
        <p:txBody>
          <a:bodyPr/>
          <a:lstStyle/>
          <a:p>
            <a:pPr lvl="0" eaLnBrk="1" hangingPunct="1"/>
            <a:r>
              <a:rPr lang="en-US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en-US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</a:t>
            </a:r>
            <a: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«Мой город» </a:t>
            </a:r>
            <a:b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4-5 лет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411876" y="1779132"/>
            <a:ext cx="65445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sz="2000" dirty="0"/>
              <a:t>Формировать представления о названии родного населенного </a:t>
            </a:r>
            <a:r>
              <a:rPr lang="ru-RU" sz="2000" dirty="0" smtClean="0"/>
              <a:t>пункта.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Развивать </a:t>
            </a:r>
            <a:r>
              <a:rPr lang="ru-RU" sz="2000" dirty="0"/>
              <a:t>умение выделять внешние признаки старинных и современных зданий</a:t>
            </a:r>
            <a:r>
              <a:rPr lang="ru-RU" sz="2000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Развивать </a:t>
            </a:r>
            <a:r>
              <a:rPr lang="ru-RU" sz="2000" dirty="0"/>
              <a:t>умение проявлять себя как воспитанника детского сада (знать номер детского сада, на какой улице находится, как добраться до него</a:t>
            </a:r>
            <a:r>
              <a:rPr lang="ru-RU" sz="2000" dirty="0" smtClean="0"/>
              <a:t>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Создать </a:t>
            </a:r>
            <a:r>
              <a:rPr lang="ru-RU" sz="2000" dirty="0"/>
              <a:t>условия для проведения детьми интереса удивления и радости при встречи с архитектурными сооружениями.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Воспитывать </a:t>
            </a:r>
            <a:r>
              <a:rPr lang="ru-RU" sz="2000" dirty="0"/>
              <a:t>чувства любви к родному городу.</a:t>
            </a:r>
          </a:p>
        </p:txBody>
      </p:sp>
    </p:spTree>
    <p:extLst>
      <p:ext uri="{BB962C8B-B14F-4D97-AF65-F5344CB8AC3E}">
        <p14:creationId xmlns:p14="http://schemas.microsoft.com/office/powerpoint/2010/main" val="18419600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6"/>
            <a:ext cx="9001000" cy="969220"/>
          </a:xfrm>
        </p:spPr>
        <p:txBody>
          <a:bodyPr/>
          <a:lstStyle/>
          <a:p>
            <a:pPr lvl="0" eaLnBrk="1" hangingPunct="1"/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«Мой город»</a:t>
            </a:r>
            <a:b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sz="1800" b="1" kern="1200" dirty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Образовательная деятельность в режимных 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моментах с детьми </a:t>
            </a:r>
            <a:r>
              <a:rPr lang="ru-RU" sz="1800" b="1" kern="1200" dirty="0" smtClean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3-4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 лет</a:t>
            </a:r>
            <a:endParaRPr lang="ru-RU" sz="1800" dirty="0">
              <a:solidFill>
                <a:srgbClr val="0033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948690"/>
            <a:ext cx="87849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Ситуативный разговор</a:t>
            </a:r>
            <a:r>
              <a:rPr lang="ru-RU" dirty="0">
                <a:latin typeface="Times New Roman"/>
                <a:ea typeface="Times New Roman"/>
              </a:rPr>
              <a:t> на тему: «По какому адресу ты живешь?», «На весь город», «Любимое местечко в городе», «Кем работают твои родители</a:t>
            </a:r>
            <a:r>
              <a:rPr lang="ru-RU" dirty="0" smtClean="0">
                <a:latin typeface="Times New Roman"/>
                <a:ea typeface="Times New Roman"/>
              </a:rPr>
              <a:t>»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Дидактические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игры</a:t>
            </a:r>
            <a:r>
              <a:rPr lang="ru-RU" dirty="0">
                <a:latin typeface="Times New Roman"/>
                <a:ea typeface="Times New Roman"/>
              </a:rPr>
              <a:t>: «Машины в нашем городе», «Транспорт», «Наш город», «Мы построим новый дом</a:t>
            </a:r>
            <a:r>
              <a:rPr lang="ru-RU" dirty="0" smtClean="0">
                <a:latin typeface="Times New Roman"/>
                <a:ea typeface="Times New Roman"/>
              </a:rPr>
              <a:t>», «</a:t>
            </a:r>
            <a:r>
              <a:rPr lang="ru-RU" dirty="0">
                <a:latin typeface="Times New Roman"/>
                <a:ea typeface="Times New Roman"/>
              </a:rPr>
              <a:t>Больше, меньше», «Один-много», «Длинный, короткий</a:t>
            </a:r>
            <a:r>
              <a:rPr lang="ru-RU" dirty="0" smtClean="0">
                <a:latin typeface="Times New Roman"/>
                <a:ea typeface="Times New Roman"/>
              </a:rPr>
              <a:t>», «</a:t>
            </a:r>
            <a:r>
              <a:rPr lang="ru-RU" dirty="0">
                <a:latin typeface="Times New Roman"/>
                <a:ea typeface="Times New Roman"/>
              </a:rPr>
              <a:t>Выше - ниже», «Сервировка стола к обеду», «Где я спрятал игрушку» (на плане схемы группы), «Почини здание».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Сюжетно-ролевая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игра </a:t>
            </a:r>
            <a:r>
              <a:rPr lang="ru-RU" dirty="0">
                <a:latin typeface="Times New Roman"/>
                <a:ea typeface="Times New Roman"/>
              </a:rPr>
              <a:t>«Детский сад», «Кукольный детский сад», «День рождения</a:t>
            </a:r>
            <a:r>
              <a:rPr lang="ru-RU" dirty="0" smtClean="0">
                <a:latin typeface="Times New Roman"/>
                <a:ea typeface="Times New Roman"/>
              </a:rPr>
              <a:t>».</a:t>
            </a: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Рассматривание иллюстраций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на тему: «Улица нашего города».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Просмотр слайдов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«Наш город - Кузнецк».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dirty="0">
                <a:latin typeface="Times New Roman"/>
                <a:ea typeface="Times New Roman"/>
              </a:rPr>
              <a:t/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03273"/>
            <a:ext cx="4104456" cy="3078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Объект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856" y="3603273"/>
            <a:ext cx="4104456" cy="307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2844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88640"/>
            <a:ext cx="8568952" cy="778098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/>
            </a:r>
            <a:b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</a:br>
            <a:r>
              <a:rPr lang="ru-RU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/>
            </a:r>
            <a:br>
              <a:rPr lang="ru-RU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</a:b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/>
            </a:r>
            <a:b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</a:br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II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 </a:t>
            </a:r>
            <a:r>
              <a:rPr lang="ru-RU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блок «Мой город»</a:t>
            </a:r>
            <a:br>
              <a:rPr lang="ru-RU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</a:br>
            <a:r>
              <a:rPr lang="ru-RU" sz="1800" b="1" kern="1200" dirty="0">
                <a:solidFill>
                  <a:srgbClr val="003300"/>
                </a:solidFill>
                <a:latin typeface="Arial" charset="0"/>
              </a:rPr>
              <a:t>Образовательная деятельность в режимных моментах с детьми </a:t>
            </a:r>
            <a:r>
              <a:rPr lang="ru-RU" sz="1800" b="1" kern="1200" dirty="0">
                <a:solidFill>
                  <a:srgbClr val="C00000"/>
                </a:solidFill>
                <a:latin typeface="Arial" charset="0"/>
              </a:rPr>
              <a:t>3-4</a:t>
            </a:r>
            <a:r>
              <a:rPr lang="ru-RU" sz="1800" b="1" kern="1200" dirty="0">
                <a:solidFill>
                  <a:srgbClr val="003300"/>
                </a:solidFill>
                <a:latin typeface="Arial" charset="0"/>
              </a:rPr>
              <a:t> 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</a:rPr>
              <a:t>лет</a:t>
            </a:r>
            <a:br>
              <a:rPr lang="ru-RU" sz="1800" b="1" kern="1200" dirty="0" smtClean="0">
                <a:solidFill>
                  <a:srgbClr val="003300"/>
                </a:solidFill>
                <a:latin typeface="Arial" charset="0"/>
              </a:rPr>
            </a:br>
            <a:r>
              <a:rPr lang="ru-RU" sz="1800" dirty="0">
                <a:latin typeface="Times New Roman"/>
                <a:ea typeface="Times New Roman"/>
              </a:rPr>
              <a:t/>
            </a:r>
            <a:br>
              <a:rPr lang="ru-RU" sz="1800" dirty="0">
                <a:latin typeface="Times New Roman"/>
                <a:ea typeface="Times New Roman"/>
              </a:rPr>
            </a:b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</a:rPr>
              <a:t/>
            </a:r>
            <a:br>
              <a:rPr lang="ru-RU" sz="1800" b="1" kern="1200" dirty="0" smtClean="0">
                <a:solidFill>
                  <a:srgbClr val="003300"/>
                </a:solidFill>
                <a:latin typeface="Arial" charset="0"/>
              </a:rPr>
            </a:b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212976"/>
            <a:ext cx="4159663" cy="3119747"/>
          </a:xfrm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39552" y="1052736"/>
            <a:ext cx="8229600" cy="4525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3300"/>
                </a:solidFill>
                <a:latin typeface="Times New Roman"/>
                <a:ea typeface="Times New Roman"/>
                <a:cs typeface="+mj-cs"/>
              </a:rPr>
              <a:t>Беседа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  <a:cs typeface="+mj-cs"/>
              </a:rPr>
              <a:t> о разнообразии деревянных изб, изображенных на иллюстрациях к народным сказкам.</a:t>
            </a:r>
            <a:b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  <a:cs typeface="+mj-cs"/>
              </a:rPr>
            </a:br>
            <a:r>
              <a:rPr lang="ru-RU" sz="1800" b="1" dirty="0" smtClean="0">
                <a:solidFill>
                  <a:srgbClr val="003300"/>
                </a:solidFill>
                <a:latin typeface="Times New Roman"/>
                <a:ea typeface="Times New Roman"/>
                <a:cs typeface="+mj-cs"/>
              </a:rPr>
              <a:t>Театрализованная </a:t>
            </a:r>
            <a:r>
              <a:rPr lang="ru-RU" sz="1800" b="1" dirty="0">
                <a:solidFill>
                  <a:srgbClr val="003300"/>
                </a:solidFill>
                <a:latin typeface="Times New Roman"/>
                <a:ea typeface="Times New Roman"/>
                <a:cs typeface="+mj-cs"/>
              </a:rPr>
              <a:t>игра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  <a:cs typeface="+mj-cs"/>
              </a:rPr>
              <a:t> по сказке «Теремок». </a:t>
            </a:r>
            <a:endParaRPr lang="ru-RU" sz="1800" dirty="0" smtClean="0">
              <a:solidFill>
                <a:srgbClr val="000000"/>
              </a:solidFill>
              <a:latin typeface="Times New Roman"/>
              <a:ea typeface="Times New Roman"/>
              <a:cs typeface="+mj-cs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800" b="1" kern="1200" dirty="0">
                <a:solidFill>
                  <a:srgbClr val="003300"/>
                </a:solidFill>
                <a:latin typeface="Times New Roman"/>
                <a:ea typeface="Times New Roman"/>
              </a:rPr>
              <a:t>Слушание песенки </a:t>
            </a:r>
            <a:r>
              <a:rPr lang="ru-RU" sz="1800" kern="1200" dirty="0">
                <a:solidFill>
                  <a:srgbClr val="000000"/>
                </a:solidFill>
                <a:latin typeface="Times New Roman"/>
                <a:ea typeface="Times New Roman"/>
              </a:rPr>
              <a:t>«Строим дом</a:t>
            </a:r>
            <a:r>
              <a:rPr lang="ru-RU" sz="1800" kern="1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».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3300"/>
                </a:solidFill>
                <a:latin typeface="Times New Roman"/>
                <a:ea typeface="Times New Roman"/>
              </a:rPr>
              <a:t>Дидактическое упражнение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: «Расскажи какая».</a:t>
            </a:r>
            <a:b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800" b="1" kern="1200" dirty="0">
                <a:solidFill>
                  <a:srgbClr val="003300"/>
                </a:solidFill>
                <a:latin typeface="Times New Roman"/>
                <a:ea typeface="Times New Roman"/>
              </a:rPr>
              <a:t>Чтение</a:t>
            </a:r>
            <a:r>
              <a:rPr lang="ru-RU" sz="1800" kern="12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latin typeface="Times New Roman"/>
                <a:ea typeface="Times New Roman"/>
              </a:rPr>
              <a:t>Е.Тайц</a:t>
            </a:r>
            <a:r>
              <a:rPr lang="ru-RU" sz="1800" kern="1200" dirty="0">
                <a:solidFill>
                  <a:srgbClr val="000000"/>
                </a:solidFill>
                <a:latin typeface="Times New Roman"/>
                <a:ea typeface="Times New Roman"/>
              </a:rPr>
              <a:t> «Кубик на кубик», «Я хожу в детский сад».</a:t>
            </a:r>
            <a:br>
              <a:rPr lang="ru-RU" sz="1800" kern="12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800" b="1" dirty="0">
                <a:solidFill>
                  <a:srgbClr val="003300"/>
                </a:solidFill>
                <a:latin typeface="Times New Roman"/>
                <a:ea typeface="Times New Roman"/>
              </a:rPr>
              <a:t>Просматривание сл</a:t>
            </a:r>
            <a:r>
              <a:rPr lang="ru-RU" sz="1800" dirty="0">
                <a:solidFill>
                  <a:srgbClr val="003300"/>
                </a:solidFill>
                <a:latin typeface="Times New Roman"/>
                <a:ea typeface="Times New Roman"/>
              </a:rPr>
              <a:t>айдов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 «Детский сад», «Юра и Оля играют вместе»</a:t>
            </a:r>
            <a:b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800" kern="1200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sz="1800" kern="12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endParaRPr lang="ru-RU" dirty="0"/>
          </a:p>
        </p:txBody>
      </p:sp>
      <p:pic>
        <p:nvPicPr>
          <p:cNvPr id="10" name="Объект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30"/>
          <a:stretch/>
        </p:blipFill>
        <p:spPr>
          <a:xfrm>
            <a:off x="251520" y="3212976"/>
            <a:ext cx="4028996" cy="3084752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018" y="3501008"/>
            <a:ext cx="4800018" cy="3200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88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88640"/>
            <a:ext cx="8568952" cy="778098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/>
            </a:r>
            <a:b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</a:br>
            <a:r>
              <a:rPr lang="ru-RU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/>
            </a:r>
            <a:br>
              <a:rPr lang="ru-RU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</a:b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/>
            </a:r>
            <a:b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</a:br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II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 </a:t>
            </a:r>
            <a:r>
              <a:rPr lang="ru-RU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блок «Мой город»</a:t>
            </a:r>
            <a:br>
              <a:rPr lang="ru-RU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</a:br>
            <a:r>
              <a:rPr lang="ru-RU" sz="1800" b="1" kern="1200" dirty="0">
                <a:solidFill>
                  <a:srgbClr val="003300"/>
                </a:solidFill>
                <a:latin typeface="Arial" charset="0"/>
              </a:rPr>
              <a:t>Образовательная деятельность в режимных моментах с детьми </a:t>
            </a:r>
            <a:r>
              <a:rPr lang="ru-RU" sz="1800" b="1" kern="1200" dirty="0">
                <a:solidFill>
                  <a:srgbClr val="C00000"/>
                </a:solidFill>
                <a:latin typeface="Arial" charset="0"/>
              </a:rPr>
              <a:t>3-4</a:t>
            </a:r>
            <a:r>
              <a:rPr lang="ru-RU" sz="1800" b="1" kern="1200" dirty="0">
                <a:solidFill>
                  <a:srgbClr val="003300"/>
                </a:solidFill>
                <a:latin typeface="Arial" charset="0"/>
              </a:rPr>
              <a:t> 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</a:rPr>
              <a:t>лет</a:t>
            </a:r>
            <a:br>
              <a:rPr lang="ru-RU" sz="1800" b="1" kern="1200" dirty="0" smtClean="0">
                <a:solidFill>
                  <a:srgbClr val="003300"/>
                </a:solidFill>
                <a:latin typeface="Arial" charset="0"/>
              </a:rPr>
            </a:br>
            <a:r>
              <a:rPr lang="ru-RU" sz="1800" dirty="0">
                <a:latin typeface="Times New Roman"/>
                <a:ea typeface="Times New Roman"/>
              </a:rPr>
              <a:t/>
            </a:r>
            <a:br>
              <a:rPr lang="ru-RU" sz="1800" dirty="0">
                <a:latin typeface="Times New Roman"/>
                <a:ea typeface="Times New Roman"/>
              </a:rPr>
            </a:b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</a:rPr>
              <a:t/>
            </a:r>
            <a:br>
              <a:rPr lang="ru-RU" sz="1800" b="1" kern="1200" dirty="0" smtClean="0">
                <a:solidFill>
                  <a:srgbClr val="003300"/>
                </a:solidFill>
                <a:latin typeface="Arial" charset="0"/>
              </a:rPr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39552" y="1052737"/>
            <a:ext cx="8229600" cy="3168352"/>
          </a:xfrm>
        </p:spPr>
        <p:txBody>
          <a:bodyPr/>
          <a:lstStyle/>
          <a:p>
            <a:pPr marL="0" indent="0">
              <a:buNone/>
            </a:pPr>
            <a:r>
              <a:rPr lang="ru-RU" sz="1800" b="1" kern="1200" dirty="0" smtClean="0">
                <a:solidFill>
                  <a:srgbClr val="003300"/>
                </a:solidFill>
                <a:latin typeface="Times New Roman"/>
                <a:ea typeface="Times New Roman"/>
              </a:rPr>
              <a:t>Рассматривание </a:t>
            </a:r>
            <a:r>
              <a:rPr lang="ru-RU" sz="1800" b="1" kern="1200" dirty="0">
                <a:solidFill>
                  <a:srgbClr val="003300"/>
                </a:solidFill>
                <a:latin typeface="Times New Roman"/>
                <a:ea typeface="Times New Roman"/>
              </a:rPr>
              <a:t>фотоальбома </a:t>
            </a:r>
            <a:r>
              <a:rPr lang="ru-RU" sz="1800" kern="1200" dirty="0">
                <a:solidFill>
                  <a:srgbClr val="000000"/>
                </a:solidFill>
                <a:latin typeface="Times New Roman"/>
                <a:ea typeface="Times New Roman"/>
              </a:rPr>
              <a:t>«Профессии в городе».</a:t>
            </a:r>
            <a:br>
              <a:rPr lang="ru-RU" sz="1800" kern="12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800" b="1" kern="1200" dirty="0" smtClean="0">
                <a:solidFill>
                  <a:srgbClr val="003300"/>
                </a:solidFill>
                <a:latin typeface="Times New Roman"/>
                <a:ea typeface="Times New Roman"/>
              </a:rPr>
              <a:t>Моделирование</a:t>
            </a:r>
            <a:r>
              <a:rPr lang="ru-RU" sz="1800" kern="1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1800" kern="1200" dirty="0">
                <a:solidFill>
                  <a:srgbClr val="000000"/>
                </a:solidFill>
                <a:latin typeface="Times New Roman"/>
                <a:ea typeface="Times New Roman"/>
              </a:rPr>
              <a:t>правил поведения в группе.</a:t>
            </a:r>
            <a:br>
              <a:rPr lang="ru-RU" sz="1800" kern="12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800" b="1" kern="1200" dirty="0" smtClean="0">
                <a:solidFill>
                  <a:srgbClr val="003300"/>
                </a:solidFill>
                <a:latin typeface="Times New Roman"/>
                <a:ea typeface="Times New Roman"/>
              </a:rPr>
              <a:t>Развлечение </a:t>
            </a:r>
            <a:r>
              <a:rPr lang="ru-RU" sz="1800" b="1" kern="1200" dirty="0">
                <a:solidFill>
                  <a:srgbClr val="003300"/>
                </a:solidFill>
                <a:latin typeface="Times New Roman"/>
                <a:ea typeface="Times New Roman"/>
              </a:rPr>
              <a:t>на тему</a:t>
            </a:r>
            <a:r>
              <a:rPr lang="ru-RU" sz="1800" kern="1200" dirty="0">
                <a:solidFill>
                  <a:srgbClr val="000000"/>
                </a:solidFill>
                <a:latin typeface="Times New Roman"/>
                <a:ea typeface="Times New Roman"/>
              </a:rPr>
              <a:t>: «Вдоль по деревне к бабушке Арине»</a:t>
            </a:r>
            <a:br>
              <a:rPr lang="ru-RU" sz="1800" kern="12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800" b="1" kern="1200" dirty="0">
                <a:solidFill>
                  <a:srgbClr val="003300"/>
                </a:solidFill>
                <a:latin typeface="Times New Roman"/>
                <a:ea typeface="Times New Roman"/>
              </a:rPr>
              <a:t>Экскурсия</a:t>
            </a:r>
            <a:r>
              <a:rPr lang="ru-RU" sz="1800" kern="1200" dirty="0">
                <a:solidFill>
                  <a:srgbClr val="000000"/>
                </a:solidFill>
                <a:latin typeface="Times New Roman"/>
                <a:ea typeface="Times New Roman"/>
              </a:rPr>
              <a:t> по групповой комнате.</a:t>
            </a:r>
            <a:br>
              <a:rPr lang="ru-RU" sz="1800" kern="12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800" b="1" kern="1200" dirty="0" smtClean="0">
                <a:solidFill>
                  <a:srgbClr val="003300"/>
                </a:solidFill>
                <a:latin typeface="Times New Roman"/>
                <a:ea typeface="Times New Roman"/>
              </a:rPr>
              <a:t>Целевые прогулки </a:t>
            </a:r>
            <a:r>
              <a:rPr lang="ru-RU" sz="1800" kern="1200" dirty="0">
                <a:solidFill>
                  <a:srgbClr val="000000"/>
                </a:solidFill>
                <a:latin typeface="Times New Roman"/>
                <a:ea typeface="Times New Roman"/>
              </a:rPr>
              <a:t>по территории детского </a:t>
            </a:r>
            <a:r>
              <a:rPr lang="ru-RU" sz="1800" kern="1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сада, </a:t>
            </a:r>
            <a:r>
              <a:rPr lang="ru-RU" sz="1800" kern="1200" dirty="0">
                <a:solidFill>
                  <a:srgbClr val="000000"/>
                </a:solidFill>
                <a:latin typeface="Times New Roman"/>
                <a:ea typeface="Times New Roman"/>
              </a:rPr>
              <a:t>по улице 60-лет </a:t>
            </a:r>
            <a:r>
              <a:rPr lang="ru-RU" sz="1800" kern="1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ВЛКСМ, </a:t>
            </a:r>
            <a:r>
              <a:rPr lang="ru-RU" sz="1800" kern="1200" dirty="0">
                <a:solidFill>
                  <a:srgbClr val="000000"/>
                </a:solidFill>
                <a:latin typeface="Times New Roman"/>
                <a:ea typeface="Times New Roman"/>
              </a:rPr>
              <a:t>к </a:t>
            </a:r>
            <a:r>
              <a:rPr lang="ru-RU" sz="1800" kern="1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светофору.</a:t>
            </a:r>
            <a:r>
              <a:rPr lang="ru-RU" sz="1800" kern="1200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sz="1800" kern="12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800" b="1" dirty="0">
                <a:solidFill>
                  <a:srgbClr val="003300"/>
                </a:solidFill>
                <a:latin typeface="Times New Roman"/>
                <a:ea typeface="Times New Roman"/>
              </a:rPr>
              <a:t>Конструирование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 «Дома города».</a:t>
            </a:r>
            <a:b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800" b="1" dirty="0">
                <a:solidFill>
                  <a:srgbClr val="003300"/>
                </a:solidFill>
                <a:latin typeface="Times New Roman"/>
                <a:ea typeface="Times New Roman"/>
              </a:rPr>
              <a:t>Строительные игры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endParaRPr lang="ru-RU" dirty="0"/>
          </a:p>
        </p:txBody>
      </p:sp>
      <p:pic>
        <p:nvPicPr>
          <p:cNvPr id="6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82" y="3429000"/>
            <a:ext cx="4040188" cy="3030141"/>
          </a:xfrm>
          <a:prstGeom prst="rect">
            <a:avLst/>
          </a:prstGeom>
        </p:spPr>
      </p:pic>
      <p:pic>
        <p:nvPicPr>
          <p:cNvPr id="7" name="Объект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429000"/>
            <a:ext cx="4115296" cy="308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37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389" y="3063280"/>
            <a:ext cx="2808312" cy="3744416"/>
          </a:xfrm>
          <a:prstGeom prst="rect">
            <a:avLst/>
          </a:prstGeom>
        </p:spPr>
      </p:pic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6"/>
            <a:ext cx="9001000" cy="969220"/>
          </a:xfrm>
        </p:spPr>
        <p:txBody>
          <a:bodyPr/>
          <a:lstStyle/>
          <a:p>
            <a:pPr lvl="0" eaLnBrk="1" hangingPunct="1"/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«Мой город»</a:t>
            </a:r>
            <a:b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sz="1800" b="1" kern="1200" dirty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Образовательная деятельность в режимных 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моментах с детьми </a:t>
            </a:r>
            <a:r>
              <a:rPr lang="ru-RU" sz="1800" b="1" kern="1200" dirty="0" smtClean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4-5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 лет</a:t>
            </a:r>
            <a:endParaRPr lang="ru-RU" sz="1800" dirty="0">
              <a:solidFill>
                <a:srgbClr val="0033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948690"/>
            <a:ext cx="928903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 </a:t>
            </a:r>
            <a:r>
              <a:rPr lang="ru-RU" b="1" dirty="0" smtClean="0">
                <a:solidFill>
                  <a:srgbClr val="003300"/>
                </a:solidFill>
              </a:rPr>
              <a:t>Беседа</a:t>
            </a:r>
            <a:r>
              <a:rPr lang="ru-RU" dirty="0" smtClean="0"/>
              <a:t> </a:t>
            </a:r>
            <a:r>
              <a:rPr lang="ru-RU" dirty="0"/>
              <a:t>«Труд взрослых</a:t>
            </a:r>
            <a:r>
              <a:rPr lang="ru-RU" dirty="0" smtClean="0"/>
              <a:t>», </a:t>
            </a:r>
            <a:r>
              <a:rPr lang="ru-RU" dirty="0"/>
              <a:t>«На какой улице города ты живешь», «Посидим на завалинке у бабушки Арины</a:t>
            </a:r>
            <a:r>
              <a:rPr lang="ru-RU" dirty="0" smtClean="0"/>
              <a:t>».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 smtClean="0">
                <a:solidFill>
                  <a:srgbClr val="003300"/>
                </a:solidFill>
              </a:rPr>
              <a:t>Дидактические </a:t>
            </a:r>
            <a:r>
              <a:rPr lang="ru-RU" b="1" dirty="0">
                <a:solidFill>
                  <a:srgbClr val="003300"/>
                </a:solidFill>
              </a:rPr>
              <a:t>игры</a:t>
            </a:r>
            <a:r>
              <a:rPr lang="ru-RU" dirty="0" smtClean="0"/>
              <a:t>: «</a:t>
            </a:r>
            <a:r>
              <a:rPr lang="ru-RU" dirty="0"/>
              <a:t>Из чего построен дом», «Когда это бывает?», «Что раньше, а что сейчас</a:t>
            </a:r>
            <a:r>
              <a:rPr lang="ru-RU" dirty="0" smtClean="0"/>
              <a:t>», «</a:t>
            </a:r>
            <a:r>
              <a:rPr lang="ru-RU" dirty="0"/>
              <a:t>Где какие дома?», «Кому что нужно для работы», «Кто найдет - пусть возьмет».</a:t>
            </a:r>
            <a:br>
              <a:rPr lang="ru-RU" dirty="0"/>
            </a:br>
            <a:r>
              <a:rPr lang="ru-RU" b="1" dirty="0" smtClean="0">
                <a:solidFill>
                  <a:srgbClr val="003300"/>
                </a:solidFill>
              </a:rPr>
              <a:t>Рассматривание </a:t>
            </a:r>
            <a:r>
              <a:rPr lang="ru-RU" b="1" dirty="0">
                <a:solidFill>
                  <a:srgbClr val="003300"/>
                </a:solidFill>
              </a:rPr>
              <a:t>фотоальбома </a:t>
            </a:r>
            <a:r>
              <a:rPr lang="ru-RU" dirty="0"/>
              <a:t>«Памятники нашего города».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>
                <a:solidFill>
                  <a:srgbClr val="003300"/>
                </a:solidFill>
              </a:rPr>
              <a:t>Игра драматизация </a:t>
            </a:r>
            <a:r>
              <a:rPr lang="ru-RU" dirty="0"/>
              <a:t>«Путешествие в деревню».</a:t>
            </a:r>
            <a:br>
              <a:rPr lang="ru-RU" dirty="0"/>
            </a:br>
            <a:r>
              <a:rPr lang="ru-RU" b="1" dirty="0" smtClean="0">
                <a:solidFill>
                  <a:srgbClr val="003300"/>
                </a:solidFill>
              </a:rPr>
              <a:t>Экскурсии</a:t>
            </a:r>
            <a:r>
              <a:rPr lang="ru-RU" dirty="0" smtClean="0"/>
              <a:t> </a:t>
            </a:r>
            <a:r>
              <a:rPr lang="ru-RU" dirty="0"/>
              <a:t>по территории детского </a:t>
            </a:r>
            <a:r>
              <a:rPr lang="ru-RU" dirty="0" smtClean="0"/>
              <a:t>сада, по </a:t>
            </a:r>
            <a:r>
              <a:rPr lang="ru-RU" dirty="0"/>
              <a:t>улице Тухачевского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/>
            </a:r>
            <a:b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</a:br>
            <a:endParaRPr lang="ru-RU" dirty="0"/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70750"/>
            <a:ext cx="4248472" cy="3186354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286" y="3272438"/>
            <a:ext cx="4510637" cy="3382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205660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6"/>
            <a:ext cx="9001000" cy="969220"/>
          </a:xfrm>
        </p:spPr>
        <p:txBody>
          <a:bodyPr/>
          <a:lstStyle/>
          <a:p>
            <a:pPr lvl="0" eaLnBrk="1" hangingPunct="1"/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«Мой город»</a:t>
            </a:r>
            <a:b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sz="1800" b="1" kern="1200" dirty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Образовательная деятельность в режимных 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моментах с детьми </a:t>
            </a:r>
            <a:r>
              <a:rPr lang="ru-RU" sz="1800" b="1" kern="1200" dirty="0" smtClean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4-5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 лет</a:t>
            </a:r>
            <a:endParaRPr lang="ru-RU" sz="1800" dirty="0">
              <a:solidFill>
                <a:srgbClr val="0033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05" y="948690"/>
            <a:ext cx="885698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3300"/>
                </a:solidFill>
              </a:rPr>
              <a:t>Рассматривание</a:t>
            </a:r>
            <a:r>
              <a:rPr lang="ru-RU" dirty="0" smtClean="0"/>
              <a:t>  </a:t>
            </a:r>
            <a:r>
              <a:rPr lang="ru-RU" dirty="0"/>
              <a:t>деревянных, старинных домов</a:t>
            </a:r>
            <a:r>
              <a:rPr lang="ru-RU" dirty="0" smtClean="0"/>
              <a:t>.</a:t>
            </a:r>
            <a:r>
              <a:rPr lang="ru-RU" b="1" dirty="0">
                <a:solidFill>
                  <a:srgbClr val="003300"/>
                </a:solidFill>
              </a:rPr>
              <a:t> </a:t>
            </a:r>
            <a:endParaRPr lang="ru-RU" b="1" dirty="0" smtClean="0">
              <a:solidFill>
                <a:srgbClr val="003300"/>
              </a:solidFill>
            </a:endParaRPr>
          </a:p>
          <a:p>
            <a:r>
              <a:rPr lang="ru-RU" b="1" dirty="0" smtClean="0">
                <a:solidFill>
                  <a:srgbClr val="003300"/>
                </a:solidFill>
              </a:rPr>
              <a:t>Строительные </a:t>
            </a:r>
            <a:r>
              <a:rPr lang="ru-RU" b="1" dirty="0">
                <a:solidFill>
                  <a:srgbClr val="003300"/>
                </a:solidFill>
              </a:rPr>
              <a:t>игры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 smtClean="0">
                <a:solidFill>
                  <a:srgbClr val="003300"/>
                </a:solidFill>
              </a:rPr>
              <a:t>Чтение </a:t>
            </a:r>
            <a:r>
              <a:rPr lang="ru-RU" b="1" dirty="0">
                <a:solidFill>
                  <a:srgbClr val="003300"/>
                </a:solidFill>
              </a:rPr>
              <a:t>и беседа по прочитанному </a:t>
            </a:r>
            <a:r>
              <a:rPr lang="ru-RU" dirty="0" err="1"/>
              <a:t>Е.Каменова</a:t>
            </a:r>
            <a:r>
              <a:rPr lang="ru-RU" dirty="0"/>
              <a:t> «Топор всему голова», </a:t>
            </a:r>
            <a:r>
              <a:rPr lang="ru-RU" dirty="0" err="1"/>
              <a:t>А.Барто</a:t>
            </a:r>
            <a:r>
              <a:rPr lang="ru-RU" dirty="0"/>
              <a:t> «Дом переехал» .</a:t>
            </a:r>
            <a:br>
              <a:rPr lang="ru-RU" dirty="0"/>
            </a:br>
            <a:r>
              <a:rPr lang="ru-RU" b="1" dirty="0">
                <a:solidFill>
                  <a:srgbClr val="003300"/>
                </a:solidFill>
              </a:rPr>
              <a:t>Сюжетно-ролевые игры:</a:t>
            </a:r>
            <a:r>
              <a:rPr lang="ru-RU" dirty="0"/>
              <a:t> «Путешествие на автомобиле», «Строители», «Кому отправим письмо». </a:t>
            </a:r>
          </a:p>
          <a:p>
            <a:r>
              <a:rPr lang="ru-RU" b="1" dirty="0">
                <a:solidFill>
                  <a:srgbClr val="003300"/>
                </a:solidFill>
              </a:rPr>
              <a:t>Развлечение</a:t>
            </a:r>
            <a:r>
              <a:rPr lang="ru-RU" dirty="0"/>
              <a:t> «Где живут игрушки?», «Малыши и </a:t>
            </a:r>
            <a:r>
              <a:rPr lang="ru-RU" dirty="0" err="1"/>
              <a:t>Карлсон</a:t>
            </a:r>
            <a:r>
              <a:rPr lang="ru-RU" dirty="0" smtClean="0"/>
              <a:t>».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>
                <a:solidFill>
                  <a:srgbClr val="003300"/>
                </a:solidFill>
              </a:rPr>
              <a:t>Экскурсия в музей </a:t>
            </a:r>
            <a:r>
              <a:rPr lang="ru-RU" dirty="0"/>
              <a:t>народного быта.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/>
            </a:r>
            <a:b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</a:br>
            <a:endParaRPr lang="ru-RU" dirty="0"/>
          </a:p>
        </p:txBody>
      </p:sp>
      <p:pic>
        <p:nvPicPr>
          <p:cNvPr id="5" name="Объект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284984"/>
            <a:ext cx="4150203" cy="3112652"/>
          </a:xfrm>
          <a:prstGeom prst="rect">
            <a:avLst/>
          </a:prstGeom>
        </p:spPr>
      </p:pic>
      <p:pic>
        <p:nvPicPr>
          <p:cNvPr id="7" name="Объект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319294"/>
            <a:ext cx="4104456" cy="3078342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57"/>
          <a:stretch/>
        </p:blipFill>
        <p:spPr bwMode="auto">
          <a:xfrm>
            <a:off x="1979264" y="3284984"/>
            <a:ext cx="5473503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471103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Group 6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4536" y="1526895"/>
            <a:ext cx="7920880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398" name="Group 5"/>
          <p:cNvGrpSpPr>
            <a:grpSpLocks noChangeAspect="1"/>
          </p:cNvGrpSpPr>
          <p:nvPr/>
        </p:nvGrpSpPr>
        <p:grpSpPr bwMode="auto">
          <a:xfrm>
            <a:off x="0" y="1700204"/>
            <a:ext cx="1547813" cy="863600"/>
            <a:chOff x="802" y="845"/>
            <a:chExt cx="827" cy="826"/>
          </a:xfrm>
        </p:grpSpPr>
        <p:sp>
          <p:nvSpPr>
            <p:cNvPr id="16428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9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30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16400" name="Group 5"/>
          <p:cNvGrpSpPr>
            <a:grpSpLocks noChangeAspect="1"/>
          </p:cNvGrpSpPr>
          <p:nvPr/>
        </p:nvGrpSpPr>
        <p:grpSpPr bwMode="auto">
          <a:xfrm>
            <a:off x="34782" y="3185662"/>
            <a:ext cx="1476375" cy="935037"/>
            <a:chOff x="802" y="845"/>
            <a:chExt cx="827" cy="826"/>
          </a:xfrm>
        </p:grpSpPr>
        <p:sp>
          <p:nvSpPr>
            <p:cNvPr id="16422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3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4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16402" name="Group 5"/>
          <p:cNvGrpSpPr>
            <a:grpSpLocks noChangeAspect="1"/>
          </p:cNvGrpSpPr>
          <p:nvPr/>
        </p:nvGrpSpPr>
        <p:grpSpPr bwMode="auto">
          <a:xfrm>
            <a:off x="79509" y="4820219"/>
            <a:ext cx="1476375" cy="1008062"/>
            <a:chOff x="802" y="845"/>
            <a:chExt cx="827" cy="826"/>
          </a:xfrm>
        </p:grpSpPr>
        <p:sp>
          <p:nvSpPr>
            <p:cNvPr id="16416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17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18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735129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pic>
        <p:nvPicPr>
          <p:cNvPr id="16412" name="Picture 1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18270" y="655016"/>
            <a:ext cx="1501775" cy="158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6"/>
            <a:ext cx="9001000" cy="1743696"/>
          </a:xfrm>
        </p:spPr>
        <p:txBody>
          <a:bodyPr/>
          <a:lstStyle/>
          <a:p>
            <a:pPr lvl="0" eaLnBrk="1" hangingPunct="1"/>
            <a:r>
              <a:rPr lang="en-US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en-US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</a:t>
            </a:r>
            <a:r>
              <a:rPr lang="en-US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</a:t>
            </a:r>
            <a: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«Природа и Я» </a:t>
            </a:r>
            <a:b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3-4 года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411876" y="1948514"/>
            <a:ext cx="660411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dirty="0"/>
              <a:t>Познакомить детей с растительным миром Сурского края</a:t>
            </a:r>
            <a:r>
              <a:rPr lang="ru-RU" sz="2000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Формировать </a:t>
            </a:r>
            <a:r>
              <a:rPr lang="ru-RU" sz="2000" dirty="0"/>
              <a:t>представления о деревьях, травах и цветах родной природы</a:t>
            </a:r>
            <a:r>
              <a:rPr lang="ru-RU" sz="2000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Расширять </a:t>
            </a:r>
            <a:r>
              <a:rPr lang="ru-RU" sz="2000" dirty="0"/>
              <a:t>представления о диких и домашних животных, насекомых Пензенского края</a:t>
            </a:r>
            <a:r>
              <a:rPr lang="ru-RU" sz="2000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Формировать </a:t>
            </a:r>
            <a:r>
              <a:rPr lang="ru-RU" sz="2000" dirty="0"/>
              <a:t>умение наблюдать за птицами, прилетающих на участок, подкармливать их зимой</a:t>
            </a:r>
            <a:r>
              <a:rPr lang="ru-RU" sz="2000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Продолжать </a:t>
            </a:r>
            <a:r>
              <a:rPr lang="ru-RU" sz="2000" dirty="0"/>
              <a:t>воспитывать стремление заботится о растениях, нетерпимость к бессмысленной их порче</a:t>
            </a:r>
            <a:r>
              <a:rPr lang="ru-RU" sz="2000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Упражнять </a:t>
            </a:r>
            <a:r>
              <a:rPr lang="ru-RU" sz="2000" dirty="0"/>
              <a:t>в умении отличать и называть по внешнему виду фрукты и овощи.</a:t>
            </a:r>
          </a:p>
        </p:txBody>
      </p:sp>
    </p:spTree>
    <p:extLst>
      <p:ext uri="{BB962C8B-B14F-4D97-AF65-F5344CB8AC3E}">
        <p14:creationId xmlns:p14="http://schemas.microsoft.com/office/powerpoint/2010/main" val="391204534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Group 6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4664" y="1340768"/>
            <a:ext cx="7920880" cy="619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398" name="Group 5"/>
          <p:cNvGrpSpPr>
            <a:grpSpLocks noChangeAspect="1"/>
          </p:cNvGrpSpPr>
          <p:nvPr/>
        </p:nvGrpSpPr>
        <p:grpSpPr bwMode="auto">
          <a:xfrm>
            <a:off x="15875" y="1526895"/>
            <a:ext cx="1547813" cy="863600"/>
            <a:chOff x="802" y="845"/>
            <a:chExt cx="827" cy="826"/>
          </a:xfrm>
        </p:grpSpPr>
        <p:sp>
          <p:nvSpPr>
            <p:cNvPr id="16428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9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30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16400" name="Group 5"/>
          <p:cNvGrpSpPr>
            <a:grpSpLocks noChangeAspect="1"/>
          </p:cNvGrpSpPr>
          <p:nvPr/>
        </p:nvGrpSpPr>
        <p:grpSpPr bwMode="auto">
          <a:xfrm>
            <a:off x="58681" y="3155497"/>
            <a:ext cx="1476375" cy="935037"/>
            <a:chOff x="802" y="845"/>
            <a:chExt cx="827" cy="826"/>
          </a:xfrm>
        </p:grpSpPr>
        <p:sp>
          <p:nvSpPr>
            <p:cNvPr id="16422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3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4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16402" name="Group 5"/>
          <p:cNvGrpSpPr>
            <a:grpSpLocks noChangeAspect="1"/>
          </p:cNvGrpSpPr>
          <p:nvPr/>
        </p:nvGrpSpPr>
        <p:grpSpPr bwMode="auto">
          <a:xfrm>
            <a:off x="141788" y="4763995"/>
            <a:ext cx="1476375" cy="1008062"/>
            <a:chOff x="802" y="845"/>
            <a:chExt cx="827" cy="826"/>
          </a:xfrm>
        </p:grpSpPr>
        <p:sp>
          <p:nvSpPr>
            <p:cNvPr id="16416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17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18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pic>
        <p:nvPicPr>
          <p:cNvPr id="16412" name="Picture 1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18270" y="655016"/>
            <a:ext cx="1501775" cy="158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5"/>
            <a:ext cx="9001000" cy="1545259"/>
          </a:xfrm>
        </p:spPr>
        <p:txBody>
          <a:bodyPr/>
          <a:lstStyle/>
          <a:p>
            <a:pPr lvl="0" eaLnBrk="1" hangingPunct="1"/>
            <a:r>
              <a:rPr lang="en-US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en-US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</a:t>
            </a:r>
            <a:r>
              <a:rPr lang="en-US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</a:t>
            </a:r>
            <a: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«Природа и Я» </a:t>
            </a:r>
            <a:b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4-5 лет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411876" y="1779132"/>
            <a:ext cx="711366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000" dirty="0"/>
              <a:t>Расширять представления детей о родной природе (живая, неживая</a:t>
            </a:r>
            <a:r>
              <a:rPr lang="ru-RU" sz="2000" dirty="0" smtClean="0"/>
              <a:t>).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/>
              <a:t>Знакомить </a:t>
            </a:r>
            <a:r>
              <a:rPr lang="ru-RU" sz="2000" dirty="0"/>
              <a:t>детей с представителями классов пресмыкающихся (ящерица), обитающих на территории Пензенского края, </a:t>
            </a:r>
            <a:br>
              <a:rPr lang="ru-RU" sz="2000" dirty="0"/>
            </a:br>
            <a:r>
              <a:rPr lang="ru-RU" sz="2000" dirty="0"/>
              <a:t>их внешним видом и способами перемещения</a:t>
            </a:r>
            <a:r>
              <a:rPr lang="ru-RU" sz="2000" dirty="0" smtClean="0"/>
              <a:t>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/>
              <a:t>Расширять </a:t>
            </a:r>
            <a:r>
              <a:rPr lang="ru-RU" sz="2000" dirty="0"/>
              <a:t>представления о фруктах: слива, персик, овощах и ягодах, грибах (маслята, сыроежки, опята</a:t>
            </a:r>
            <a:r>
              <a:rPr lang="ru-RU" sz="2000" dirty="0" smtClean="0"/>
              <a:t>).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/>
              <a:t>Формировать </a:t>
            </a:r>
            <a:r>
              <a:rPr lang="ru-RU" sz="2000" dirty="0"/>
              <a:t>умение называть 3-4 вида деревьев</a:t>
            </a:r>
            <a:r>
              <a:rPr lang="ru-RU" sz="2000" dirty="0" smtClean="0"/>
              <a:t>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/>
              <a:t>Расширять </a:t>
            </a:r>
            <a:r>
              <a:rPr lang="ru-RU" sz="2000" dirty="0"/>
              <a:t>представления о свойствах песка и глины, камнях</a:t>
            </a:r>
            <a:r>
              <a:rPr lang="ru-RU" sz="2000" dirty="0" smtClean="0"/>
              <a:t>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/>
              <a:t>Совершенствовать </a:t>
            </a:r>
            <a:r>
              <a:rPr lang="ru-RU" sz="2000" dirty="0"/>
              <a:t>умение замечать изменение в природе, рассказывать об охране растений и животных в природе.</a:t>
            </a:r>
          </a:p>
        </p:txBody>
      </p:sp>
    </p:spTree>
    <p:extLst>
      <p:ext uri="{BB962C8B-B14F-4D97-AF65-F5344CB8AC3E}">
        <p14:creationId xmlns:p14="http://schemas.microsoft.com/office/powerpoint/2010/main" val="394880571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522" y="3800849"/>
            <a:ext cx="4040188" cy="3030141"/>
          </a:xfrm>
          <a:prstGeom prst="rect">
            <a:avLst/>
          </a:prstGeom>
        </p:spPr>
      </p:pic>
      <p:pic>
        <p:nvPicPr>
          <p:cNvPr id="5" name="Объект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22678"/>
            <a:ext cx="3744416" cy="2808312"/>
          </a:xfrm>
          <a:prstGeom prst="rect">
            <a:avLst/>
          </a:prstGeom>
        </p:spPr>
      </p:pic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6"/>
            <a:ext cx="9001000" cy="969220"/>
          </a:xfrm>
        </p:spPr>
        <p:txBody>
          <a:bodyPr/>
          <a:lstStyle/>
          <a:p>
            <a:pPr lvl="0" eaLnBrk="1" hangingPunct="1"/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</a:t>
            </a:r>
            <a:r>
              <a:rPr lang="en-US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</a:t>
            </a:r>
            <a:r>
              <a:rPr lang="ru-RU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«Природа и Я»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/>
            </a:r>
            <a:b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sz="1800" b="1" kern="1200" dirty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Образовательная деятельность в режимных 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моментах с детьми </a:t>
            </a:r>
            <a:r>
              <a:rPr lang="ru-RU" sz="1800" b="1" kern="1200" dirty="0" smtClean="0">
                <a:solidFill>
                  <a:srgbClr val="FF0000"/>
                </a:solidFill>
                <a:latin typeface="Arial" charset="0"/>
                <a:ea typeface="+mn-ea"/>
                <a:cs typeface="+mn-cs"/>
              </a:rPr>
              <a:t>3</a:t>
            </a:r>
            <a:r>
              <a:rPr lang="ru-RU" sz="1800" b="1" kern="1200" dirty="0" smtClean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-4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 лет</a:t>
            </a:r>
            <a:endParaRPr lang="ru-RU" sz="1800" dirty="0">
              <a:solidFill>
                <a:srgbClr val="0033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3" y="948690"/>
            <a:ext cx="871296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Беседы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 на тему: «О правилах поведения в природе», «Животные рядом со мной», «Какие деревья растут на участке детского сада», «Времена года», «Птицы которые прилетают к нам на участок».</a:t>
            </a:r>
          </a:p>
          <a:p>
            <a:pPr lvl="0">
              <a:spcAft>
                <a:spcPts val="0"/>
              </a:spcAft>
            </a:pP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Ситуативный разговор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 на тему: «Почему в вазе цветы завяли, а в горшках цветут?».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Рассматривание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картин </a:t>
            </a: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и иллюстраций </a:t>
            </a:r>
            <a:r>
              <a:rPr lang="ru-RU" dirty="0" smtClean="0">
                <a:latin typeface="Times New Roman"/>
                <a:ea typeface="Times New Roman"/>
              </a:rPr>
              <a:t>«</a:t>
            </a:r>
            <a:r>
              <a:rPr lang="ru-RU" dirty="0">
                <a:latin typeface="Times New Roman"/>
                <a:ea typeface="Times New Roman"/>
              </a:rPr>
              <a:t>Домашние животные</a:t>
            </a:r>
            <a:r>
              <a:rPr lang="ru-RU" dirty="0" smtClean="0">
                <a:latin typeface="Times New Roman"/>
                <a:ea typeface="Times New Roman"/>
              </a:rPr>
              <a:t>»,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«Цветущие, травянистые растения нашего края».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Просмотр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слайдов </a:t>
            </a:r>
            <a:r>
              <a:rPr lang="ru-RU" dirty="0">
                <a:latin typeface="Times New Roman"/>
                <a:ea typeface="Times New Roman"/>
              </a:rPr>
              <a:t>на тему: «Насекомые нашего края</a:t>
            </a:r>
            <a:r>
              <a:rPr lang="ru-RU" dirty="0" smtClean="0">
                <a:latin typeface="Times New Roman"/>
                <a:ea typeface="Times New Roman"/>
              </a:rPr>
              <a:t>».</a:t>
            </a: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Наблюдения</a:t>
            </a:r>
            <a:r>
              <a:rPr lang="ru-RU" dirty="0">
                <a:latin typeface="Times New Roman"/>
                <a:ea typeface="Times New Roman"/>
              </a:rPr>
              <a:t> за людьми, которые гуляют со своими питомцами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Целевые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прогулки </a:t>
            </a:r>
            <a:r>
              <a:rPr lang="ru-RU" dirty="0">
                <a:latin typeface="Times New Roman"/>
                <a:ea typeface="Times New Roman"/>
              </a:rPr>
              <a:t>в сквер, на огород, по территории ДОУ, по улице</a:t>
            </a:r>
            <a:r>
              <a:rPr lang="ru-RU" dirty="0" smtClean="0">
                <a:latin typeface="Times New Roman"/>
                <a:ea typeface="Times New Roman"/>
              </a:rPr>
              <a:t>.</a:t>
            </a:r>
          </a:p>
          <a:p>
            <a:pPr lvl="0">
              <a:spcAft>
                <a:spcPts val="0"/>
              </a:spcAft>
            </a:pP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Подвижные игры</a:t>
            </a: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</a:rPr>
              <a:t>: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 «Воробушки и автомобиль», «Комарик», «Зайка серый умывается».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endParaRPr lang="ru-RU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lvl="0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/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dirty="0">
                <a:latin typeface="Times New Roman"/>
                <a:ea typeface="Times New Roman"/>
              </a:rPr>
              <a:t>	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/>
            </a:r>
            <a:b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695988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6"/>
            <a:ext cx="9001000" cy="969220"/>
          </a:xfrm>
        </p:spPr>
        <p:txBody>
          <a:bodyPr/>
          <a:lstStyle/>
          <a:p>
            <a:pPr lvl="0" eaLnBrk="1" hangingPunct="1"/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</a:t>
            </a:r>
            <a:r>
              <a:rPr lang="en-US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</a:t>
            </a:r>
            <a:r>
              <a:rPr lang="ru-RU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«Природа и Я»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/>
            </a:r>
            <a:b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sz="1800" b="1" kern="1200" dirty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Образовательная деятельность в режимных 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моментах с детьми </a:t>
            </a:r>
            <a:r>
              <a:rPr lang="ru-RU" sz="1800" b="1" kern="1200" dirty="0" smtClean="0">
                <a:solidFill>
                  <a:srgbClr val="FF0000"/>
                </a:solidFill>
                <a:latin typeface="Arial" charset="0"/>
                <a:ea typeface="+mn-ea"/>
                <a:cs typeface="+mn-cs"/>
              </a:rPr>
              <a:t>3</a:t>
            </a:r>
            <a:r>
              <a:rPr lang="ru-RU" sz="1800" b="1" kern="1200" dirty="0" smtClean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-4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 лет</a:t>
            </a:r>
            <a:endParaRPr lang="ru-RU" sz="1800" dirty="0">
              <a:solidFill>
                <a:srgbClr val="0033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3" y="948690"/>
            <a:ext cx="871296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Дидактические </a:t>
            </a: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игры</a:t>
            </a:r>
            <a:r>
              <a:rPr lang="ru-RU" dirty="0">
                <a:latin typeface="Times New Roman"/>
                <a:ea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</a:rPr>
              <a:t>«Когда </a:t>
            </a:r>
            <a:r>
              <a:rPr lang="ru-RU" dirty="0">
                <a:latin typeface="Times New Roman"/>
                <a:ea typeface="Times New Roman"/>
              </a:rPr>
              <a:t>это бывает?», «Что, где растет?», «Чудесный мешочек».</a:t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Игровая </a:t>
            </a: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ситуация</a:t>
            </a:r>
            <a:r>
              <a:rPr lang="ru-RU" dirty="0" smtClean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«В лесу».</a:t>
            </a:r>
          </a:p>
          <a:p>
            <a:pPr lvl="0">
              <a:spcAft>
                <a:spcPts val="0"/>
              </a:spcAft>
            </a:pP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Сюжетно-ролевые игры</a:t>
            </a:r>
            <a:r>
              <a:rPr lang="ru-RU" dirty="0">
                <a:latin typeface="Times New Roman"/>
                <a:ea typeface="Times New Roman"/>
              </a:rPr>
              <a:t>: «Отдых в лесу», «Больница в лесу».</a:t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Музыкально-дидактическая </a:t>
            </a: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игра</a:t>
            </a:r>
            <a:r>
              <a:rPr lang="ru-RU" dirty="0">
                <a:latin typeface="Times New Roman"/>
                <a:ea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</a:rPr>
              <a:t>«Ходят </a:t>
            </a:r>
            <a:r>
              <a:rPr lang="ru-RU" dirty="0">
                <a:latin typeface="Times New Roman"/>
                <a:ea typeface="Times New Roman"/>
              </a:rPr>
              <a:t>капельки по кругу».</a:t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Слушание музыки </a:t>
            </a:r>
            <a:r>
              <a:rPr lang="ru-RU" dirty="0" err="1">
                <a:latin typeface="Times New Roman"/>
                <a:ea typeface="Times New Roman"/>
              </a:rPr>
              <a:t>П.Чайковского</a:t>
            </a:r>
            <a:r>
              <a:rPr lang="ru-RU" dirty="0">
                <a:latin typeface="Times New Roman"/>
                <a:ea typeface="Times New Roman"/>
              </a:rPr>
              <a:t> «Времена года</a:t>
            </a:r>
            <a:r>
              <a:rPr lang="ru-RU" dirty="0" smtClean="0">
                <a:latin typeface="Times New Roman"/>
                <a:ea typeface="Times New Roman"/>
              </a:rPr>
              <a:t>».</a:t>
            </a:r>
            <a:r>
              <a:rPr lang="ru-RU" dirty="0">
                <a:latin typeface="Times New Roman"/>
                <a:ea typeface="Times New Roman"/>
              </a:rPr>
              <a:t> </a:t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Чтение</a:t>
            </a:r>
            <a:r>
              <a:rPr lang="ru-RU" dirty="0" smtClean="0">
                <a:latin typeface="Times New Roman"/>
                <a:ea typeface="Times New Roman"/>
              </a:rPr>
              <a:t>: </a:t>
            </a:r>
            <a:r>
              <a:rPr lang="ru-RU" dirty="0">
                <a:latin typeface="Times New Roman"/>
                <a:ea typeface="Times New Roman"/>
              </a:rPr>
              <a:t>А.П. </a:t>
            </a:r>
            <a:r>
              <a:rPr lang="ru-RU" dirty="0" smtClean="0">
                <a:latin typeface="Times New Roman"/>
                <a:ea typeface="Times New Roman"/>
              </a:rPr>
              <a:t>Анисимова </a:t>
            </a:r>
            <a:r>
              <a:rPr lang="ru-RU" dirty="0">
                <a:latin typeface="Times New Roman"/>
                <a:ea typeface="Times New Roman"/>
              </a:rPr>
              <a:t>«Белые гуси - синие лапки</a:t>
            </a:r>
            <a:r>
              <a:rPr lang="ru-RU" dirty="0" smtClean="0">
                <a:latin typeface="Times New Roman"/>
                <a:ea typeface="Times New Roman"/>
              </a:rPr>
              <a:t>», </a:t>
            </a:r>
            <a:r>
              <a:rPr lang="ru-RU" dirty="0">
                <a:latin typeface="Times New Roman"/>
                <a:ea typeface="Times New Roman"/>
              </a:rPr>
              <a:t>«Все спят», «С добрым утром</a:t>
            </a:r>
            <a:r>
              <a:rPr lang="ru-RU" dirty="0" smtClean="0">
                <a:latin typeface="Times New Roman"/>
                <a:ea typeface="Times New Roman"/>
              </a:rPr>
              <a:t>». </a:t>
            </a:r>
            <a:r>
              <a:rPr lang="ru-RU" dirty="0" err="1" smtClean="0">
                <a:latin typeface="Times New Roman"/>
                <a:ea typeface="Times New Roman"/>
              </a:rPr>
              <a:t>В.Сутев</a:t>
            </a:r>
            <a:r>
              <a:rPr lang="ru-RU" dirty="0" smtClean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«Яблоко</a:t>
            </a:r>
            <a:r>
              <a:rPr lang="ru-RU" dirty="0" smtClean="0">
                <a:latin typeface="Times New Roman"/>
                <a:ea typeface="Times New Roman"/>
              </a:rPr>
              <a:t>». </a:t>
            </a:r>
            <a:r>
              <a:rPr lang="ru-RU" dirty="0" err="1" smtClean="0">
                <a:latin typeface="Times New Roman"/>
                <a:ea typeface="Times New Roman"/>
              </a:rPr>
              <a:t>В.Степанова</a:t>
            </a:r>
            <a:r>
              <a:rPr lang="ru-RU" dirty="0" smtClean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«Домик для воробья</a:t>
            </a:r>
            <a:r>
              <a:rPr lang="ru-RU" dirty="0" smtClean="0">
                <a:latin typeface="Times New Roman"/>
                <a:ea typeface="Times New Roman"/>
              </a:rPr>
              <a:t>». </a:t>
            </a:r>
            <a:r>
              <a:rPr lang="ru-RU" dirty="0" err="1" smtClean="0">
                <a:latin typeface="Times New Roman"/>
                <a:ea typeface="Times New Roman"/>
              </a:rPr>
              <a:t>В.Бианки</a:t>
            </a:r>
            <a:r>
              <a:rPr lang="ru-RU" dirty="0" smtClean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«Белки насушили», «Сушильня</a:t>
            </a:r>
            <a:r>
              <a:rPr lang="ru-RU" dirty="0" smtClean="0">
                <a:latin typeface="Times New Roman"/>
                <a:ea typeface="Times New Roman"/>
              </a:rPr>
              <a:t>». </a:t>
            </a:r>
            <a:r>
              <a:rPr lang="ru-RU" dirty="0" err="1" smtClean="0">
                <a:latin typeface="Times New Roman"/>
                <a:ea typeface="Times New Roman"/>
              </a:rPr>
              <a:t>В.Агапов</a:t>
            </a:r>
            <a:r>
              <a:rPr lang="ru-RU" dirty="0" smtClean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«Фиалки», «Ландыш», «Одуванчик</a:t>
            </a:r>
            <a:r>
              <a:rPr lang="ru-RU" dirty="0" smtClean="0">
                <a:latin typeface="Times New Roman"/>
                <a:ea typeface="Times New Roman"/>
              </a:rPr>
              <a:t>». </a:t>
            </a:r>
            <a:r>
              <a:rPr lang="ru-RU" dirty="0" err="1" smtClean="0">
                <a:latin typeface="Times New Roman"/>
                <a:ea typeface="Times New Roman"/>
              </a:rPr>
              <a:t>Д.Злобина</a:t>
            </a:r>
            <a:r>
              <a:rPr lang="ru-RU" dirty="0" smtClean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«Соловей».</a:t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dirty="0">
                <a:latin typeface="Times New Roman"/>
                <a:ea typeface="Times New Roman"/>
              </a:rPr>
              <a:t>М.П. Смирнова «Зайчик</a:t>
            </a:r>
            <a:r>
              <a:rPr lang="ru-RU" dirty="0" smtClean="0">
                <a:latin typeface="Times New Roman"/>
                <a:ea typeface="Times New Roman"/>
              </a:rPr>
              <a:t>».</a:t>
            </a:r>
            <a:endParaRPr lang="ru-RU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lvl="0"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Загадывание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загадок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об овощах и фруктах.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dirty="0" smtClean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/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dirty="0">
                <a:latin typeface="Times New Roman"/>
                <a:ea typeface="Times New Roman"/>
              </a:rPr>
              <a:t/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dirty="0">
                <a:latin typeface="Times New Roman"/>
                <a:ea typeface="Times New Roman"/>
              </a:rPr>
              <a:t>	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/>
            </a:r>
            <a:b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</a:br>
            <a:endParaRPr lang="ru-RU" dirty="0"/>
          </a:p>
        </p:txBody>
      </p:sp>
      <p:pic>
        <p:nvPicPr>
          <p:cNvPr id="5" name="Объект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750476"/>
            <a:ext cx="4039985" cy="3075709"/>
          </a:xfrm>
          <a:prstGeom prst="rect">
            <a:avLst/>
          </a:prstGeom>
        </p:spPr>
      </p:pic>
      <p:pic>
        <p:nvPicPr>
          <p:cNvPr id="7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3578604"/>
            <a:ext cx="4248472" cy="319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2708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6"/>
            <a:ext cx="9001000" cy="969220"/>
          </a:xfrm>
        </p:spPr>
        <p:txBody>
          <a:bodyPr/>
          <a:lstStyle/>
          <a:p>
            <a:pPr lvl="0" eaLnBrk="1" hangingPunct="1"/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</a:t>
            </a:r>
            <a:r>
              <a:rPr lang="en-US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</a:t>
            </a:r>
            <a:r>
              <a:rPr lang="ru-RU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«Природа и Я»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/>
            </a:r>
            <a:b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sz="1800" b="1" kern="1200" dirty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Образовательная деятельность в режимных 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моментах с детьми </a:t>
            </a:r>
            <a:r>
              <a:rPr lang="ru-RU" sz="1800" b="1" kern="1200" dirty="0" smtClean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4-5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 лет</a:t>
            </a:r>
            <a:endParaRPr lang="ru-RU" sz="1800" dirty="0">
              <a:solidFill>
                <a:srgbClr val="0033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3" y="948690"/>
            <a:ext cx="87849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Беседа</a:t>
            </a:r>
            <a:r>
              <a:rPr lang="ru-RU" dirty="0">
                <a:latin typeface="Times New Roman"/>
                <a:ea typeface="Times New Roman"/>
              </a:rPr>
              <a:t> на тему: «Кто и как готовится к зиме?».</a:t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Ситуативный </a:t>
            </a: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разговор</a:t>
            </a:r>
            <a:r>
              <a:rPr lang="ru-RU" dirty="0">
                <a:latin typeface="Times New Roman"/>
                <a:ea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</a:rPr>
              <a:t>«Солнце-воздух-снег</a:t>
            </a:r>
            <a:r>
              <a:rPr lang="ru-RU" dirty="0">
                <a:latin typeface="Times New Roman"/>
                <a:ea typeface="Times New Roman"/>
              </a:rPr>
              <a:t>».</a:t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Дидактические игры</a:t>
            </a:r>
            <a:r>
              <a:rPr lang="ru-RU" dirty="0" smtClean="0">
                <a:latin typeface="Times New Roman"/>
                <a:ea typeface="Times New Roman"/>
              </a:rPr>
              <a:t>: </a:t>
            </a:r>
            <a:r>
              <a:rPr lang="ru-RU" dirty="0">
                <a:latin typeface="Times New Roman"/>
                <a:ea typeface="Times New Roman"/>
              </a:rPr>
              <a:t>«Говори на оборот», «Опишите, я отгадаю!», «Найди, о чем расскажу», «Явления природы</a:t>
            </a:r>
            <a:r>
              <a:rPr lang="ru-RU" dirty="0" smtClean="0">
                <a:latin typeface="Times New Roman"/>
                <a:ea typeface="Times New Roman"/>
              </a:rPr>
              <a:t>»,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«Кто, где, живет».</a:t>
            </a:r>
            <a:r>
              <a:rPr lang="ru-RU" dirty="0">
                <a:latin typeface="Times New Roman"/>
                <a:ea typeface="Times New Roman"/>
              </a:rPr>
              <a:t/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Экспериментирование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 с землей, водой и глиной. </a:t>
            </a:r>
            <a:endParaRPr lang="ru-RU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Наблюдения:</a:t>
            </a:r>
            <a:r>
              <a:rPr lang="ru-RU" dirty="0" smtClean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за деревьями, цветами, растущими на участке детского </a:t>
            </a:r>
            <a:r>
              <a:rPr lang="ru-RU" dirty="0" smtClean="0">
                <a:latin typeface="Times New Roman"/>
                <a:ea typeface="Times New Roman"/>
              </a:rPr>
              <a:t>сада, за </a:t>
            </a:r>
            <a:r>
              <a:rPr lang="ru-RU" dirty="0">
                <a:latin typeface="Times New Roman"/>
                <a:ea typeface="Times New Roman"/>
              </a:rPr>
              <a:t>птицами у </a:t>
            </a:r>
            <a:r>
              <a:rPr lang="ru-RU" dirty="0" smtClean="0">
                <a:latin typeface="Times New Roman"/>
                <a:ea typeface="Times New Roman"/>
              </a:rPr>
              <a:t>кормушки</a:t>
            </a: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/>
            </a:r>
            <a:br>
              <a:rPr lang="ru-RU" dirty="0">
                <a:latin typeface="Times New Roman"/>
                <a:ea typeface="Times New Roman"/>
              </a:rPr>
            </a:br>
            <a:endParaRPr lang="ru-RU" b="1" dirty="0" smtClean="0">
              <a:solidFill>
                <a:srgbClr val="0033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/>
            </a:r>
            <a:b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</a:br>
            <a:endParaRPr lang="ru-RU" dirty="0"/>
          </a:p>
        </p:txBody>
      </p:sp>
      <p:pic>
        <p:nvPicPr>
          <p:cNvPr id="7" name="Объект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3429000"/>
            <a:ext cx="4464496" cy="3348372"/>
          </a:xfrm>
          <a:prstGeom prst="rect">
            <a:avLst/>
          </a:prstGeom>
        </p:spPr>
      </p:pic>
      <p:pic>
        <p:nvPicPr>
          <p:cNvPr id="9" name="Объект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532" y="2780928"/>
            <a:ext cx="4329807" cy="324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33774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6"/>
            <a:ext cx="9001000" cy="969220"/>
          </a:xfrm>
        </p:spPr>
        <p:txBody>
          <a:bodyPr/>
          <a:lstStyle/>
          <a:p>
            <a:pPr lvl="0" eaLnBrk="1" hangingPunct="1"/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</a:t>
            </a:r>
            <a:r>
              <a:rPr lang="en-US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</a:t>
            </a:r>
            <a:r>
              <a:rPr lang="ru-RU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«Природа и Я»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/>
            </a:r>
            <a:b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sz="1800" b="1" kern="1200" dirty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Образовательная деятельность в режимных 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моментах с детьми </a:t>
            </a:r>
            <a:r>
              <a:rPr lang="ru-RU" sz="1800" b="1" kern="1200" dirty="0" smtClean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4-5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 лет</a:t>
            </a:r>
            <a:endParaRPr lang="ru-RU" sz="1800" dirty="0">
              <a:solidFill>
                <a:srgbClr val="0033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948690"/>
            <a:ext cx="928903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Рассматривание иллюстраций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на тему «Лекарственные растения нашего леса», «Птицы Пензенского края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»;</a:t>
            </a:r>
          </a:p>
          <a:p>
            <a:pPr marL="285750" indent="-285750">
              <a:spcAft>
                <a:spcPts val="0"/>
              </a:spcAft>
              <a:buFontTx/>
              <a:buChar char="-"/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картин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</a:rPr>
              <a:t>В.Пластова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 «Первый снег», «Осень в лесу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»;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endParaRPr lang="ru-RU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285750" indent="-285750">
              <a:spcAft>
                <a:spcPts val="0"/>
              </a:spcAft>
              <a:buFontTx/>
              <a:buChar char="-"/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журнал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а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юный натуралист.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Просмотр видеофильма </a:t>
            </a:r>
            <a:r>
              <a:rPr lang="ru-RU" dirty="0">
                <a:latin typeface="Times New Roman"/>
                <a:ea typeface="Times New Roman"/>
              </a:rPr>
              <a:t>«Обработка овощей».</a:t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Видео- экскурсия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в рощу (насекомые), составление описательных рассказов про насекомых.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Викторины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 на тему: «Природа наш дом», «Что, где, когда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?».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     </a:t>
            </a: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Акция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«Сохрани живую елочку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».</a:t>
            </a: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dirty="0">
                <a:latin typeface="Times New Roman"/>
                <a:ea typeface="Times New Roman"/>
              </a:rPr>
              <a:t/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/>
            </a:r>
            <a:b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</a:br>
            <a:endParaRPr lang="ru-RU" dirty="0"/>
          </a:p>
        </p:txBody>
      </p:sp>
      <p:pic>
        <p:nvPicPr>
          <p:cNvPr id="5" name="Объект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632440"/>
            <a:ext cx="4248979" cy="2829025"/>
          </a:xfrm>
          <a:prstGeom prst="rect">
            <a:avLst/>
          </a:prstGeom>
        </p:spPr>
      </p:pic>
      <p:pic>
        <p:nvPicPr>
          <p:cNvPr id="7" name="Объект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599786"/>
            <a:ext cx="3744416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86727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6"/>
            <a:ext cx="9001000" cy="969220"/>
          </a:xfrm>
        </p:spPr>
        <p:txBody>
          <a:bodyPr/>
          <a:lstStyle/>
          <a:p>
            <a:pPr lvl="0" eaLnBrk="1" hangingPunct="1"/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</a:t>
            </a:r>
            <a:r>
              <a:rPr lang="en-US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</a:t>
            </a:r>
            <a:r>
              <a:rPr lang="ru-RU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«Природа и Я»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/>
            </a:r>
            <a:b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sz="1800" b="1" kern="1200" dirty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Образовательная деятельность в режимных 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моментах с детьми </a:t>
            </a:r>
            <a:r>
              <a:rPr lang="ru-RU" sz="1800" b="1" kern="1200" dirty="0" smtClean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4-5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 лет</a:t>
            </a:r>
            <a:endParaRPr lang="ru-RU" sz="1800" dirty="0">
              <a:solidFill>
                <a:srgbClr val="0033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3" y="948690"/>
            <a:ext cx="86409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Чтение</a:t>
            </a:r>
            <a:r>
              <a:rPr lang="ru-RU" dirty="0" smtClean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рассказов </a:t>
            </a:r>
            <a:r>
              <a:rPr lang="ru-RU" dirty="0" err="1">
                <a:latin typeface="Times New Roman"/>
                <a:ea typeface="Times New Roman"/>
              </a:rPr>
              <a:t>Е.Чарушина</a:t>
            </a:r>
            <a:r>
              <a:rPr lang="ru-RU" dirty="0">
                <a:latin typeface="Times New Roman"/>
                <a:ea typeface="Times New Roman"/>
              </a:rPr>
              <a:t> «Сова», «Белка</a:t>
            </a:r>
            <a:r>
              <a:rPr lang="ru-RU" dirty="0" smtClean="0">
                <a:latin typeface="Times New Roman"/>
                <a:ea typeface="Times New Roman"/>
              </a:rPr>
              <a:t>»,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А.П.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Анисимовой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«Заяц-Белая Шубка» (с обсуждением).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Индивидуальное заучивание стихов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о временах года.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Загадывание загадок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b="1" dirty="0" err="1" smtClean="0">
                <a:solidFill>
                  <a:srgbClr val="003300"/>
                </a:solidFill>
                <a:latin typeface="Times New Roman"/>
                <a:ea typeface="Times New Roman"/>
              </a:rPr>
              <a:t>Психо</a:t>
            </a: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-гимнастический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этюд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«Маленький скульптор».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Зарисовка</a:t>
            </a:r>
            <a:r>
              <a:rPr lang="ru-RU" dirty="0" smtClean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в центре природы зимующих птиц</a:t>
            </a:r>
            <a:r>
              <a:rPr lang="ru-RU" dirty="0" smtClean="0">
                <a:latin typeface="Times New Roman"/>
                <a:ea typeface="Times New Roman"/>
              </a:rPr>
              <a:t>.</a:t>
            </a:r>
          </a:p>
          <a:p>
            <a:pPr lvl="0"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Слушание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</a:rPr>
              <a:t>М.Витлова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 «Песенка о весне» с обсуждением.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Развлечение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«Синичкин день».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dirty="0">
                <a:latin typeface="Times New Roman"/>
                <a:ea typeface="Times New Roman"/>
              </a:rPr>
              <a:t/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/>
            </a:r>
            <a:b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</a:br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03" y="3222616"/>
            <a:ext cx="4378689" cy="3284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414" y="3222616"/>
            <a:ext cx="4120074" cy="333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5131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Group 6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3600" y="1447972"/>
            <a:ext cx="7920880" cy="5797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398" name="Group 5"/>
          <p:cNvGrpSpPr>
            <a:grpSpLocks noChangeAspect="1"/>
          </p:cNvGrpSpPr>
          <p:nvPr/>
        </p:nvGrpSpPr>
        <p:grpSpPr bwMode="auto">
          <a:xfrm>
            <a:off x="15875" y="1526895"/>
            <a:ext cx="1547813" cy="863600"/>
            <a:chOff x="802" y="845"/>
            <a:chExt cx="827" cy="826"/>
          </a:xfrm>
        </p:grpSpPr>
        <p:sp>
          <p:nvSpPr>
            <p:cNvPr id="16428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9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30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16400" name="Group 5"/>
          <p:cNvGrpSpPr>
            <a:grpSpLocks noChangeAspect="1"/>
          </p:cNvGrpSpPr>
          <p:nvPr/>
        </p:nvGrpSpPr>
        <p:grpSpPr bwMode="auto">
          <a:xfrm>
            <a:off x="58681" y="3155497"/>
            <a:ext cx="1476375" cy="935037"/>
            <a:chOff x="802" y="845"/>
            <a:chExt cx="827" cy="826"/>
          </a:xfrm>
        </p:grpSpPr>
        <p:sp>
          <p:nvSpPr>
            <p:cNvPr id="16422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3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4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16402" name="Group 5"/>
          <p:cNvGrpSpPr>
            <a:grpSpLocks noChangeAspect="1"/>
          </p:cNvGrpSpPr>
          <p:nvPr/>
        </p:nvGrpSpPr>
        <p:grpSpPr bwMode="auto">
          <a:xfrm>
            <a:off x="79509" y="4820219"/>
            <a:ext cx="1476375" cy="1008062"/>
            <a:chOff x="802" y="845"/>
            <a:chExt cx="827" cy="826"/>
          </a:xfrm>
        </p:grpSpPr>
        <p:sp>
          <p:nvSpPr>
            <p:cNvPr id="16416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17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18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pic>
        <p:nvPicPr>
          <p:cNvPr id="16412" name="Picture 1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18270" y="655016"/>
            <a:ext cx="1501775" cy="158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6"/>
            <a:ext cx="9001000" cy="1743696"/>
          </a:xfrm>
        </p:spPr>
        <p:txBody>
          <a:bodyPr/>
          <a:lstStyle/>
          <a:p>
            <a:pPr lvl="0" eaLnBrk="1" hangingPunct="1"/>
            <a:r>
              <a:rPr lang="en-US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en-US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V</a:t>
            </a:r>
            <a: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«Наша кладовая» </a:t>
            </a:r>
            <a:b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3-4 года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346456" y="1948514"/>
            <a:ext cx="66247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Формировать представления у детей о назначении предметов, находящихся в непосредственном окружении, развивать умение бережного обращения с ними</a:t>
            </a:r>
            <a:r>
              <a:rPr lang="ru-RU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Формировать </a:t>
            </a:r>
            <a:r>
              <a:rPr lang="ru-RU" dirty="0"/>
              <a:t>конкретные представления об  отдельных элементах быта времен бабушек и дедушек (посуда, пища</a:t>
            </a:r>
            <a:r>
              <a:rPr lang="ru-RU" dirty="0" smtClean="0"/>
              <a:t>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Совершенствовать </a:t>
            </a:r>
            <a:r>
              <a:rPr lang="ru-RU" dirty="0"/>
              <a:t>умение различать посуду в зависимости от материала, из которого она изготовлена (деревянная, глиняная</a:t>
            </a:r>
            <a:r>
              <a:rPr lang="ru-RU" dirty="0" smtClean="0"/>
              <a:t>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Развивать </a:t>
            </a:r>
            <a:r>
              <a:rPr lang="ru-RU" dirty="0"/>
              <a:t>умение проявлять радость, удивление, удовольствие от встречи с прекрасным</a:t>
            </a:r>
            <a:r>
              <a:rPr lang="ru-RU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Формировать </a:t>
            </a:r>
            <a:r>
              <a:rPr lang="ru-RU" dirty="0"/>
              <a:t>умение выделять общие признаки  предметов (цвет, величина, форма).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748633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Group 6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1735" y="1507423"/>
            <a:ext cx="7920880" cy="6480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398" name="Group 5"/>
          <p:cNvGrpSpPr>
            <a:grpSpLocks noChangeAspect="1"/>
          </p:cNvGrpSpPr>
          <p:nvPr/>
        </p:nvGrpSpPr>
        <p:grpSpPr bwMode="auto">
          <a:xfrm>
            <a:off x="15875" y="1526895"/>
            <a:ext cx="1547813" cy="863600"/>
            <a:chOff x="802" y="845"/>
            <a:chExt cx="827" cy="826"/>
          </a:xfrm>
        </p:grpSpPr>
        <p:sp>
          <p:nvSpPr>
            <p:cNvPr id="16428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9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30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16400" name="Group 5"/>
          <p:cNvGrpSpPr>
            <a:grpSpLocks noChangeAspect="1"/>
          </p:cNvGrpSpPr>
          <p:nvPr/>
        </p:nvGrpSpPr>
        <p:grpSpPr bwMode="auto">
          <a:xfrm>
            <a:off x="58681" y="3155497"/>
            <a:ext cx="1476375" cy="935037"/>
            <a:chOff x="802" y="845"/>
            <a:chExt cx="827" cy="826"/>
          </a:xfrm>
        </p:grpSpPr>
        <p:sp>
          <p:nvSpPr>
            <p:cNvPr id="16422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3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24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16402" name="Group 5"/>
          <p:cNvGrpSpPr>
            <a:grpSpLocks noChangeAspect="1"/>
          </p:cNvGrpSpPr>
          <p:nvPr/>
        </p:nvGrpSpPr>
        <p:grpSpPr bwMode="auto">
          <a:xfrm>
            <a:off x="141788" y="4763995"/>
            <a:ext cx="1476375" cy="1008062"/>
            <a:chOff x="802" y="845"/>
            <a:chExt cx="827" cy="826"/>
          </a:xfrm>
        </p:grpSpPr>
        <p:sp>
          <p:nvSpPr>
            <p:cNvPr id="16416" name="Oval 6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17" name="Oval 7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chemeClr val="folHlink">
                  <a:alpha val="70195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6418" name="Oval 8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chemeClr val="folHlink">
                  <a:alpha val="30196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pic>
        <p:nvPicPr>
          <p:cNvPr id="16412" name="Picture 1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18270" y="655016"/>
            <a:ext cx="1501775" cy="158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5"/>
            <a:ext cx="9001000" cy="1545259"/>
          </a:xfrm>
        </p:spPr>
        <p:txBody>
          <a:bodyPr/>
          <a:lstStyle/>
          <a:p>
            <a:pPr lvl="0" eaLnBrk="1" hangingPunct="1"/>
            <a:r>
              <a:rPr lang="en-US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en-US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V</a:t>
            </a:r>
            <a: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«Наша кладовая» </a:t>
            </a:r>
            <a:b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4-5 лет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19981" y="1779132"/>
            <a:ext cx="704438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Расширять элементарные представления о предметах, характеризующих быт, традиции народа Пензенского края</a:t>
            </a:r>
            <a:r>
              <a:rPr lang="ru-RU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Поддерживать </a:t>
            </a:r>
            <a:r>
              <a:rPr lang="ru-RU" dirty="0"/>
              <a:t>интерес детей к предметам, их изучению, к действию с ними</a:t>
            </a:r>
            <a:r>
              <a:rPr lang="ru-RU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Формировать </a:t>
            </a:r>
            <a:r>
              <a:rPr lang="ru-RU" dirty="0"/>
              <a:t>представление об изменении одежды со временем</a:t>
            </a:r>
            <a:r>
              <a:rPr lang="ru-RU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Расширять </a:t>
            </a:r>
            <a:r>
              <a:rPr lang="ru-RU" dirty="0"/>
              <a:t>представления о видах транспорта: пассажирский, наземный, воздушный, водный; </a:t>
            </a:r>
            <a:br>
              <a:rPr lang="ru-RU" dirty="0"/>
            </a:br>
            <a:r>
              <a:rPr lang="ru-RU" dirty="0"/>
              <a:t>специальный транспорт (полиция, скорая помощь</a:t>
            </a:r>
            <a:r>
              <a:rPr lang="ru-RU" dirty="0" smtClean="0"/>
              <a:t>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Расширять </a:t>
            </a:r>
            <a:r>
              <a:rPr lang="ru-RU" dirty="0"/>
              <a:t>представления о разных видах посуды, классифицировать её по цвету, форме, материалу, назначению. </a:t>
            </a: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   Познакомить </a:t>
            </a:r>
            <a:r>
              <a:rPr lang="ru-RU" dirty="0"/>
              <a:t>со стеклянной посудой и изделиями из стекла (г. Никольск</a:t>
            </a:r>
            <a:r>
              <a:rPr lang="ru-RU" dirty="0" smtClean="0"/>
              <a:t>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Формировать </a:t>
            </a:r>
            <a:r>
              <a:rPr lang="ru-RU" dirty="0"/>
              <a:t>умение устанавливать простейшие связи между предметами и явлениями</a:t>
            </a:r>
            <a:r>
              <a:rPr lang="ru-RU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Воспитывать </a:t>
            </a:r>
            <a:r>
              <a:rPr lang="ru-RU" dirty="0"/>
              <a:t>бережное отношение к вещам.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723076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 smtClean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6"/>
            <a:ext cx="9001000" cy="969220"/>
          </a:xfrm>
        </p:spPr>
        <p:txBody>
          <a:bodyPr/>
          <a:lstStyle/>
          <a:p>
            <a:pPr lvl="0" eaLnBrk="1" hangingPunct="1"/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en-US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V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«Наша кладовая»</a:t>
            </a:r>
            <a:b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sz="1800" b="1" kern="1200" dirty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Образовательная деятельность в режимных 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моментах с детьми </a:t>
            </a:r>
            <a:r>
              <a:rPr lang="ru-RU" sz="1800" b="1" kern="1200" dirty="0" smtClean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3-4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лет</a:t>
            </a:r>
            <a:endParaRPr lang="ru-RU" sz="1800" dirty="0">
              <a:solidFill>
                <a:srgbClr val="0033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948690"/>
            <a:ext cx="856895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  </a:t>
            </a: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Дидактические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игры</a:t>
            </a:r>
            <a:r>
              <a:rPr lang="ru-RU" dirty="0" smtClean="0">
                <a:latin typeface="Times New Roman"/>
                <a:ea typeface="Times New Roman"/>
              </a:rPr>
              <a:t>: «</a:t>
            </a:r>
            <a:r>
              <a:rPr lang="ru-RU" dirty="0">
                <a:latin typeface="Times New Roman"/>
                <a:ea typeface="Times New Roman"/>
              </a:rPr>
              <a:t>Уложим куклу спать», «Напоим куклу чаем», «В гостях у Пятачка», «Тонет - не тонет</a:t>
            </a:r>
            <a:r>
              <a:rPr lang="ru-RU" dirty="0" smtClean="0">
                <a:latin typeface="Times New Roman"/>
                <a:ea typeface="Times New Roman"/>
              </a:rPr>
              <a:t>», «У бабушки в гостях»</a:t>
            </a:r>
            <a:endParaRPr lang="ru-RU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Сюжетно-дидактическая игра </a:t>
            </a:r>
            <a:r>
              <a:rPr lang="ru-RU" dirty="0">
                <a:latin typeface="Times New Roman"/>
                <a:ea typeface="Times New Roman"/>
              </a:rPr>
              <a:t>«Помоем посуду</a:t>
            </a:r>
            <a:r>
              <a:rPr lang="ru-RU" dirty="0">
                <a:latin typeface="Times New Roman"/>
                <a:ea typeface="Times New Roman"/>
              </a:rPr>
              <a:t>». </a:t>
            </a:r>
            <a:endParaRPr lang="ru-RU" dirty="0" smtClean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Чтение:  </a:t>
            </a:r>
            <a:r>
              <a:rPr lang="ru-RU" dirty="0">
                <a:latin typeface="Times New Roman"/>
                <a:ea typeface="Times New Roman"/>
              </a:rPr>
              <a:t>А.П. Анисимова колыбельная «Заинька», «Бабушкины янтаря</a:t>
            </a:r>
            <a:r>
              <a:rPr lang="ru-RU" dirty="0" smtClean="0">
                <a:latin typeface="Times New Roman"/>
                <a:ea typeface="Times New Roman"/>
              </a:rPr>
              <a:t>».</a:t>
            </a:r>
            <a:r>
              <a:rPr lang="ru-RU" dirty="0">
                <a:latin typeface="Times New Roman"/>
                <a:ea typeface="Times New Roman"/>
              </a:rPr>
              <a:t/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Рассматривание</a:t>
            </a:r>
            <a:r>
              <a:rPr lang="ru-RU" dirty="0" smtClean="0">
                <a:latin typeface="Times New Roman"/>
                <a:ea typeface="Times New Roman"/>
              </a:rPr>
              <a:t> кукол в  русском национальном костюме,  орнамента на народных костюмах (юбка, сарафан, головные уборы).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Развлечения</a:t>
            </a:r>
            <a:r>
              <a:rPr lang="ru-RU" dirty="0" smtClean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«Веселая посуда», «Бабушкины помощники</a:t>
            </a:r>
            <a:r>
              <a:rPr lang="ru-RU" dirty="0" smtClean="0">
                <a:latin typeface="Times New Roman"/>
                <a:ea typeface="Times New Roman"/>
              </a:rPr>
              <a:t>», «В гости к колобку»</a:t>
            </a:r>
            <a:endParaRPr lang="ru-RU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/>
            </a:r>
            <a:br>
              <a:rPr lang="ru-RU" dirty="0" smtClean="0">
                <a:latin typeface="Times New Roman"/>
                <a:ea typeface="Times New Roman"/>
              </a:rPr>
            </a:b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/>
            </a:r>
            <a:b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</a:br>
            <a:endParaRPr lang="ru-RU" dirty="0"/>
          </a:p>
        </p:txBody>
      </p:sp>
      <p:pic>
        <p:nvPicPr>
          <p:cNvPr id="5" name="Объект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15" y="2996952"/>
            <a:ext cx="4248472" cy="3186354"/>
          </a:xfrm>
          <a:prstGeom prst="rect">
            <a:avLst/>
          </a:prstGeom>
        </p:spPr>
      </p:pic>
      <p:pic>
        <p:nvPicPr>
          <p:cNvPr id="7" name="Объект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004" y="3520728"/>
            <a:ext cx="4411777" cy="3308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06628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 smtClean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7504" y="116632"/>
            <a:ext cx="9001000" cy="969220"/>
          </a:xfrm>
        </p:spPr>
        <p:txBody>
          <a:bodyPr/>
          <a:lstStyle/>
          <a:p>
            <a:pPr lvl="0" eaLnBrk="1" hangingPunct="1"/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en-US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V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«Наша кладовая»</a:t>
            </a:r>
            <a:b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sz="1800" b="1" kern="1200" dirty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Образовательная деятельность в режимных 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моментах с детьми </a:t>
            </a:r>
            <a:r>
              <a:rPr lang="ru-RU" sz="1800" b="1" kern="1200" dirty="0" smtClean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3-4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лет</a:t>
            </a:r>
            <a:endParaRPr lang="ru-RU" sz="1800" dirty="0">
              <a:solidFill>
                <a:srgbClr val="0033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948690"/>
            <a:ext cx="856895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ru-RU" b="1" dirty="0" smtClean="0">
              <a:solidFill>
                <a:srgbClr val="0033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Рассказ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воспитателя </a:t>
            </a:r>
            <a:r>
              <a:rPr lang="ru-RU" dirty="0">
                <a:latin typeface="Times New Roman"/>
                <a:ea typeface="Times New Roman"/>
              </a:rPr>
              <a:t>«Какая была одежда и посуда»  с демонстрацией отдельных образцов</a:t>
            </a:r>
            <a:r>
              <a:rPr lang="ru-RU" dirty="0" smtClean="0">
                <a:latin typeface="Times New Roman"/>
                <a:ea typeface="Times New Roman"/>
              </a:rPr>
              <a:t>.</a:t>
            </a:r>
            <a:r>
              <a:rPr lang="ru-RU" dirty="0" smtClean="0">
                <a:latin typeface="Times New Roman"/>
                <a:ea typeface="Times New Roman"/>
              </a:rPr>
              <a:t/>
            </a:r>
            <a:br>
              <a:rPr lang="ru-RU" dirty="0" smtClean="0">
                <a:latin typeface="Times New Roman"/>
                <a:ea typeface="Times New Roman"/>
              </a:rPr>
            </a:b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Рассматривание</a:t>
            </a:r>
            <a:r>
              <a:rPr lang="ru-RU" dirty="0" smtClean="0">
                <a:latin typeface="Times New Roman"/>
                <a:ea typeface="Times New Roman"/>
              </a:rPr>
              <a:t> глиняной и деревянной посуды.</a:t>
            </a:r>
            <a:br>
              <a:rPr lang="ru-RU" dirty="0" smtClean="0">
                <a:latin typeface="Times New Roman"/>
                <a:ea typeface="Times New Roman"/>
              </a:rPr>
            </a:b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Игровая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ситуация </a:t>
            </a:r>
            <a:r>
              <a:rPr lang="ru-RU" dirty="0">
                <a:latin typeface="Times New Roman"/>
                <a:ea typeface="Times New Roman"/>
              </a:rPr>
              <a:t>по теме «Семья».</a:t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  <a:t/>
            </a:r>
            <a:br>
              <a:rPr lang="ru-RU" dirty="0">
                <a:solidFill>
                  <a:srgbClr val="003300"/>
                </a:solidFill>
                <a:latin typeface="Times New Roman"/>
                <a:ea typeface="Times New Roman"/>
              </a:rPr>
            </a:br>
            <a:endParaRPr lang="ru-RU" dirty="0"/>
          </a:p>
        </p:txBody>
      </p:sp>
      <p:pic>
        <p:nvPicPr>
          <p:cNvPr id="5" name="Объект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7" y="2376481"/>
            <a:ext cx="4618919" cy="3464189"/>
          </a:xfrm>
          <a:prstGeom prst="rect">
            <a:avLst/>
          </a:prstGeom>
        </p:spPr>
      </p:pic>
      <p:pic>
        <p:nvPicPr>
          <p:cNvPr id="7" name="Объект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358" y="3329608"/>
            <a:ext cx="4704523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60821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6"/>
            <a:ext cx="9001000" cy="969220"/>
          </a:xfrm>
        </p:spPr>
        <p:txBody>
          <a:bodyPr/>
          <a:lstStyle/>
          <a:p>
            <a:pPr lvl="0" eaLnBrk="1" hangingPunct="1"/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</a:t>
            </a:r>
            <a:r>
              <a:rPr lang="en-US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«Наша кладовая»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/>
            </a:r>
            <a:b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sz="1800" b="1" kern="1200" dirty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Образовательная деятельность в режимных 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моментах с детьми </a:t>
            </a:r>
            <a:r>
              <a:rPr lang="ru-RU" sz="1800" b="1" kern="1200" dirty="0" smtClean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4-5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 лет</a:t>
            </a:r>
            <a:endParaRPr lang="ru-RU" sz="1800" dirty="0">
              <a:solidFill>
                <a:srgbClr val="0033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1" y="948690"/>
            <a:ext cx="871296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Рассказ воспитателя </a:t>
            </a:r>
            <a:r>
              <a:rPr lang="ru-RU" dirty="0">
                <a:latin typeface="Times New Roman"/>
                <a:ea typeface="Times New Roman"/>
              </a:rPr>
              <a:t>на тему: «Для чего нужны теплые вещи»,  «Вязания на спицах</a:t>
            </a:r>
            <a:r>
              <a:rPr lang="ru-RU" dirty="0" smtClean="0">
                <a:latin typeface="Times New Roman"/>
                <a:ea typeface="Times New Roman"/>
              </a:rPr>
              <a:t>».</a:t>
            </a: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Ситуативный разговор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«Наши вещи старинные, хранятся в доме, чьи они?».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Рассматривание</a:t>
            </a:r>
            <a:r>
              <a:rPr lang="ru-RU" dirty="0">
                <a:latin typeface="Times New Roman"/>
                <a:ea typeface="Times New Roman"/>
              </a:rPr>
              <a:t> глиняной </a:t>
            </a:r>
            <a:r>
              <a:rPr lang="ru-RU" dirty="0" err="1">
                <a:latin typeface="Times New Roman"/>
                <a:ea typeface="Times New Roman"/>
              </a:rPr>
              <a:t>сокольской</a:t>
            </a:r>
            <a:r>
              <a:rPr lang="ru-RU" dirty="0">
                <a:latin typeface="Times New Roman"/>
                <a:ea typeface="Times New Roman"/>
              </a:rPr>
              <a:t> посуды, обсуждение её </a:t>
            </a:r>
            <a:r>
              <a:rPr lang="ru-RU" dirty="0" smtClean="0">
                <a:latin typeface="Times New Roman"/>
                <a:ea typeface="Times New Roman"/>
              </a:rPr>
              <a:t>назначения;</a:t>
            </a:r>
          </a:p>
          <a:p>
            <a:pPr marL="285750" indent="-285750">
              <a:spcAft>
                <a:spcPts val="0"/>
              </a:spcAft>
              <a:buFontTx/>
              <a:buChar char="-"/>
            </a:pPr>
            <a:r>
              <a:rPr lang="ru-RU" dirty="0" smtClean="0">
                <a:latin typeface="Times New Roman"/>
                <a:ea typeface="Times New Roman"/>
              </a:rPr>
              <a:t>стеклянной </a:t>
            </a:r>
            <a:r>
              <a:rPr lang="ru-RU" dirty="0">
                <a:latin typeface="Times New Roman"/>
                <a:ea typeface="Times New Roman"/>
              </a:rPr>
              <a:t>посуды </a:t>
            </a:r>
            <a:r>
              <a:rPr lang="ru-RU" dirty="0" smtClean="0">
                <a:latin typeface="Times New Roman"/>
                <a:ea typeface="Times New Roman"/>
              </a:rPr>
              <a:t>завода г</a:t>
            </a:r>
            <a:r>
              <a:rPr lang="ru-RU" dirty="0">
                <a:latin typeface="Times New Roman"/>
                <a:ea typeface="Times New Roman"/>
              </a:rPr>
              <a:t>. </a:t>
            </a:r>
            <a:r>
              <a:rPr lang="ru-RU" dirty="0" smtClean="0">
                <a:latin typeface="Times New Roman"/>
                <a:ea typeface="Times New Roman"/>
              </a:rPr>
              <a:t>Никольск;</a:t>
            </a:r>
          </a:p>
          <a:p>
            <a:pPr marL="285750" indent="-285750">
              <a:spcAft>
                <a:spcPts val="0"/>
              </a:spcAft>
              <a:buFontTx/>
              <a:buChar char="-"/>
            </a:pPr>
            <a:r>
              <a:rPr lang="ru-RU" dirty="0" smtClean="0">
                <a:latin typeface="Times New Roman"/>
                <a:ea typeface="Times New Roman"/>
              </a:rPr>
              <a:t>альбома </a:t>
            </a:r>
            <a:r>
              <a:rPr lang="ru-RU" dirty="0">
                <a:latin typeface="Times New Roman"/>
                <a:ea typeface="Times New Roman"/>
              </a:rPr>
              <a:t>кованых </a:t>
            </a:r>
            <a:r>
              <a:rPr lang="ru-RU" dirty="0" smtClean="0">
                <a:latin typeface="Times New Roman"/>
                <a:ea typeface="Times New Roman"/>
              </a:rPr>
              <a:t>изделий;</a:t>
            </a:r>
          </a:p>
          <a:p>
            <a:pPr marL="285750" indent="-285750">
              <a:spcAft>
                <a:spcPts val="0"/>
              </a:spcAft>
              <a:buFontTx/>
              <a:buChar char="-"/>
            </a:pP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</a:rPr>
              <a:t>абашевских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свистулек;</a:t>
            </a:r>
          </a:p>
          <a:p>
            <a:pPr marL="285750" indent="-285750">
              <a:spcAft>
                <a:spcPts val="0"/>
              </a:spcAft>
              <a:buFontTx/>
              <a:buChar char="-"/>
            </a:pPr>
            <a:r>
              <a:rPr lang="ru-RU" dirty="0" smtClean="0">
                <a:latin typeface="Times New Roman"/>
                <a:ea typeface="Times New Roman"/>
              </a:rPr>
              <a:t>элементов </a:t>
            </a:r>
            <a:r>
              <a:rPr lang="ru-RU" dirty="0">
                <a:latin typeface="Times New Roman"/>
                <a:ea typeface="Times New Roman"/>
              </a:rPr>
              <a:t>костюма: татарского, русского, </a:t>
            </a:r>
            <a:r>
              <a:rPr lang="ru-RU" dirty="0" smtClean="0">
                <a:latin typeface="Times New Roman"/>
                <a:ea typeface="Times New Roman"/>
              </a:rPr>
              <a:t>мордовского;</a:t>
            </a:r>
          </a:p>
          <a:p>
            <a:pPr marL="285750" indent="-285750">
              <a:spcAft>
                <a:spcPts val="0"/>
              </a:spcAft>
              <a:buFontTx/>
              <a:buChar char="-"/>
            </a:pPr>
            <a:r>
              <a:rPr lang="ru-RU" dirty="0" smtClean="0">
                <a:latin typeface="Times New Roman"/>
                <a:ea typeface="Times New Roman"/>
              </a:rPr>
              <a:t>музыкальных </a:t>
            </a:r>
            <a:r>
              <a:rPr lang="ru-RU" dirty="0">
                <a:latin typeface="Times New Roman"/>
                <a:ea typeface="Times New Roman"/>
              </a:rPr>
              <a:t>инструментов: </a:t>
            </a:r>
            <a:r>
              <a:rPr lang="ru-RU" dirty="0" err="1">
                <a:latin typeface="Times New Roman"/>
                <a:ea typeface="Times New Roman"/>
              </a:rPr>
              <a:t>трещетка</a:t>
            </a:r>
            <a:r>
              <a:rPr lang="ru-RU" dirty="0">
                <a:latin typeface="Times New Roman"/>
                <a:ea typeface="Times New Roman"/>
              </a:rPr>
              <a:t>, ложки деревянные, дудочка.</a:t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dirty="0">
                <a:latin typeface="Times New Roman"/>
                <a:ea typeface="Times New Roman"/>
              </a:rPr>
              <a:t/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/>
            </a:r>
            <a:b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</a:br>
            <a:endParaRPr lang="ru-RU" dirty="0"/>
          </a:p>
        </p:txBody>
      </p:sp>
      <p:pic>
        <p:nvPicPr>
          <p:cNvPr id="5" name="Объект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15" y="3339211"/>
            <a:ext cx="4092454" cy="306934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401" y="3316607"/>
            <a:ext cx="4122592" cy="3091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844172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6"/>
            <a:ext cx="9001000" cy="969220"/>
          </a:xfrm>
        </p:spPr>
        <p:txBody>
          <a:bodyPr/>
          <a:lstStyle/>
          <a:p>
            <a:pPr lvl="0" eaLnBrk="1" hangingPunct="1"/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</a:t>
            </a:r>
            <a:r>
              <a:rPr lang="en-US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«Наша кладовая»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/>
            </a:r>
            <a:b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sz="1800" b="1" kern="1200" dirty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Образовательная деятельность в режимных 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моментах с детьми </a:t>
            </a:r>
            <a:r>
              <a:rPr lang="ru-RU" sz="1800" b="1" kern="1200" dirty="0" smtClean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4-5</a:t>
            </a: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 лет</a:t>
            </a:r>
            <a:endParaRPr lang="ru-RU" sz="1800" dirty="0">
              <a:solidFill>
                <a:srgbClr val="0033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1" y="948690"/>
            <a:ext cx="871296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Дидактические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игры</a:t>
            </a:r>
            <a:r>
              <a:rPr lang="ru-RU" dirty="0">
                <a:latin typeface="Times New Roman"/>
                <a:ea typeface="Times New Roman"/>
              </a:rPr>
              <a:t>: </a:t>
            </a:r>
            <a:r>
              <a:rPr lang="ru-RU" dirty="0" smtClean="0">
                <a:latin typeface="Times New Roman"/>
                <a:ea typeface="Times New Roman"/>
              </a:rPr>
              <a:t> «</a:t>
            </a:r>
            <a:r>
              <a:rPr lang="ru-RU" dirty="0">
                <a:latin typeface="Times New Roman"/>
                <a:ea typeface="Times New Roman"/>
              </a:rPr>
              <a:t>Приготовим обед», </a:t>
            </a:r>
            <a:r>
              <a:rPr lang="ru-RU" dirty="0" smtClean="0">
                <a:latin typeface="Times New Roman"/>
                <a:ea typeface="Times New Roman"/>
              </a:rPr>
              <a:t>«</a:t>
            </a:r>
            <a:r>
              <a:rPr lang="ru-RU" dirty="0">
                <a:latin typeface="Times New Roman"/>
                <a:ea typeface="Times New Roman"/>
              </a:rPr>
              <a:t>Оденем куклу» (народный костюм), «Для чего это нужно?», «Какая посуда поет, угадай?», «Деревенская изба» (моделирование), «Кому что нужно для работы».</a:t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b="1" dirty="0">
                <a:solidFill>
                  <a:srgbClr val="003300"/>
                </a:solidFill>
                <a:latin typeface="Times New Roman"/>
                <a:ea typeface="Times New Roman"/>
              </a:rPr>
              <a:t>Хозяйственно бытовой труд </a:t>
            </a:r>
            <a:r>
              <a:rPr lang="ru-RU" dirty="0">
                <a:latin typeface="Times New Roman"/>
                <a:ea typeface="Times New Roman"/>
              </a:rPr>
              <a:t>– вымоем посуду в игровом центре.</a:t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Чтение: </a:t>
            </a:r>
            <a:r>
              <a:rPr lang="ru-RU" dirty="0" smtClean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М.П. </a:t>
            </a:r>
            <a:r>
              <a:rPr lang="ru-RU" dirty="0" smtClean="0">
                <a:latin typeface="Times New Roman"/>
                <a:ea typeface="Times New Roman"/>
              </a:rPr>
              <a:t>Смирнова </a:t>
            </a:r>
            <a:r>
              <a:rPr lang="ru-RU" dirty="0">
                <a:latin typeface="Times New Roman"/>
                <a:ea typeface="Times New Roman"/>
              </a:rPr>
              <a:t>«Таня – </a:t>
            </a:r>
            <a:r>
              <a:rPr lang="ru-RU" dirty="0" err="1">
                <a:latin typeface="Times New Roman"/>
                <a:ea typeface="Times New Roman"/>
              </a:rPr>
              <a:t>неумелочка</a:t>
            </a:r>
            <a:r>
              <a:rPr lang="ru-RU" dirty="0">
                <a:latin typeface="Times New Roman"/>
                <a:ea typeface="Times New Roman"/>
              </a:rPr>
              <a:t>», «Мастера», «Стряпуха», «Портниха»; </a:t>
            </a:r>
            <a:r>
              <a:rPr lang="ru-RU" dirty="0" err="1">
                <a:latin typeface="Times New Roman"/>
                <a:ea typeface="Times New Roman"/>
              </a:rPr>
              <a:t>Д.Злобина</a:t>
            </a:r>
            <a:r>
              <a:rPr lang="ru-RU" dirty="0">
                <a:latin typeface="Times New Roman"/>
                <a:ea typeface="Times New Roman"/>
              </a:rPr>
              <a:t> «Мы работаем» </a:t>
            </a:r>
            <a:r>
              <a:rPr lang="ru-RU" dirty="0" smtClean="0">
                <a:latin typeface="Times New Roman"/>
                <a:ea typeface="Times New Roman"/>
              </a:rPr>
              <a:t>(с </a:t>
            </a:r>
            <a:r>
              <a:rPr lang="ru-RU" dirty="0">
                <a:latin typeface="Times New Roman"/>
                <a:ea typeface="Times New Roman"/>
              </a:rPr>
              <a:t>последующим </a:t>
            </a:r>
            <a:r>
              <a:rPr lang="ru-RU" dirty="0" smtClean="0">
                <a:latin typeface="Times New Roman"/>
                <a:ea typeface="Times New Roman"/>
              </a:rPr>
              <a:t>обсуждением).</a:t>
            </a:r>
            <a:r>
              <a:rPr lang="ru-RU" dirty="0">
                <a:latin typeface="Times New Roman"/>
                <a:ea typeface="Times New Roman"/>
              </a:rPr>
              <a:t/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b="1" dirty="0" smtClean="0">
                <a:solidFill>
                  <a:srgbClr val="003300"/>
                </a:solidFill>
                <a:latin typeface="Times New Roman"/>
                <a:ea typeface="Times New Roman"/>
              </a:rPr>
              <a:t>Развлечение </a:t>
            </a:r>
            <a:r>
              <a:rPr lang="ru-RU" dirty="0">
                <a:latin typeface="Times New Roman"/>
                <a:ea typeface="Times New Roman"/>
              </a:rPr>
              <a:t>«Путешествие в сказку</a:t>
            </a:r>
            <a:r>
              <a:rPr lang="ru-RU" dirty="0" smtClean="0">
                <a:latin typeface="Times New Roman"/>
                <a:ea typeface="Times New Roman"/>
              </a:rPr>
              <a:t>», « У бабушки Арины», «Святки».</a:t>
            </a:r>
            <a:r>
              <a:rPr lang="ru-RU" dirty="0">
                <a:latin typeface="Times New Roman"/>
                <a:ea typeface="Times New Roman"/>
              </a:rPr>
              <a:t/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dirty="0">
                <a:latin typeface="Times New Roman"/>
                <a:ea typeface="Times New Roman"/>
              </a:rPr>
              <a:t/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dirty="0">
                <a:latin typeface="Times New Roman"/>
                <a:ea typeface="Times New Roman"/>
              </a:rPr>
              <a:t/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/>
            </a:r>
            <a:b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</a:b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068960"/>
            <a:ext cx="4040188" cy="3030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Объект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3" y="3068960"/>
            <a:ext cx="4030189" cy="302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19829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3" name="Text Box 18"/>
          <p:cNvSpPr txBox="1">
            <a:spLocks noChangeArrowheads="1"/>
          </p:cNvSpPr>
          <p:nvPr/>
        </p:nvSpPr>
        <p:spPr bwMode="gray">
          <a:xfrm>
            <a:off x="0" y="1628775"/>
            <a:ext cx="1476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 dirty="0"/>
              <a:t> </a:t>
            </a:r>
            <a:endParaRPr lang="ru-RU" sz="1400" b="1" dirty="0">
              <a:latin typeface="Verdana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5631" y="83516"/>
            <a:ext cx="9001000" cy="969220"/>
          </a:xfrm>
        </p:spPr>
        <p:txBody>
          <a:bodyPr/>
          <a:lstStyle/>
          <a:p>
            <a:pPr lvl="0" eaLnBrk="1" hangingPunct="1"/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I</a:t>
            </a:r>
            <a:r>
              <a:rPr lang="en-US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</a:t>
            </a:r>
            <a:r>
              <a:rPr lang="en-US" sz="2800" b="1" kern="10" dirty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cs typeface="Courier New"/>
              </a:rPr>
              <a:t>I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 блок 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>«Наша кладовая»</a:t>
            </a:r>
            <a: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  <a:t/>
            </a:r>
            <a:br>
              <a:rPr lang="ru-RU" sz="2800" b="1" kern="10" dirty="0" smtClean="0">
                <a:ln w="15875">
                  <a:solidFill>
                    <a:srgbClr val="99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Courier New"/>
                <a:ea typeface="+mn-ea"/>
                <a:cs typeface="Courier New"/>
              </a:rPr>
            </a:br>
            <a:r>
              <a:rPr lang="ru-RU" sz="1800" b="1" kern="1200" dirty="0" smtClean="0">
                <a:solidFill>
                  <a:srgbClr val="003300"/>
                </a:solidFill>
                <a:latin typeface="Arial" charset="0"/>
                <a:ea typeface="+mn-ea"/>
                <a:cs typeface="+mn-cs"/>
              </a:rPr>
              <a:t>Проектная деятельность «Профессии моей семьи</a:t>
            </a:r>
            <a:endParaRPr lang="ru-RU" sz="1800" dirty="0">
              <a:solidFill>
                <a:srgbClr val="0033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948690"/>
            <a:ext cx="928903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/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dirty="0">
                <a:latin typeface="Times New Roman"/>
                <a:ea typeface="Times New Roman"/>
              </a:rPr>
              <a:t/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dirty="0">
                <a:latin typeface="Times New Roman"/>
                <a:ea typeface="Times New Roman"/>
              </a:rPr>
              <a:t/>
            </a:r>
            <a:br>
              <a:rPr lang="ru-RU" dirty="0">
                <a:latin typeface="Times New Roman"/>
                <a:ea typeface="Times New Roman"/>
              </a:rPr>
            </a:br>
            <a: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  <a:t/>
            </a:r>
            <a:br>
              <a:rPr lang="ru-RU" dirty="0" smtClean="0">
                <a:solidFill>
                  <a:srgbClr val="003300"/>
                </a:solidFill>
                <a:latin typeface="Times New Roman"/>
                <a:ea typeface="Times New Roman"/>
              </a:rPr>
            </a:br>
            <a:endParaRPr lang="ru-RU" dirty="0"/>
          </a:p>
        </p:txBody>
      </p:sp>
      <p:pic>
        <p:nvPicPr>
          <p:cNvPr id="5" name="Объект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34" y="966268"/>
            <a:ext cx="4566990" cy="3425242"/>
          </a:xfrm>
          <a:prstGeom prst="rect">
            <a:avLst/>
          </a:prstGeom>
        </p:spPr>
      </p:pic>
      <p:pic>
        <p:nvPicPr>
          <p:cNvPr id="7" name="Объект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833" y="3149668"/>
            <a:ext cx="4944442" cy="3708332"/>
          </a:xfrm>
          <a:prstGeom prst="rect">
            <a:avLst/>
          </a:prstGeom>
        </p:spPr>
      </p:pic>
      <p:pic>
        <p:nvPicPr>
          <p:cNvPr id="8" name="Объект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1" y="928182"/>
            <a:ext cx="9105379" cy="607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97277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9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"/>
          <a:stretch>
            <a:fillRect/>
          </a:stretch>
        </p:blipFill>
        <p:spPr bwMode="auto">
          <a:xfrm>
            <a:off x="141695" y="83520"/>
            <a:ext cx="9001125" cy="674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Формы работы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395536" y="1196752"/>
            <a:ext cx="4040188" cy="639762"/>
          </a:xfrm>
        </p:spPr>
        <p:txBody>
          <a:bodyPr/>
          <a:lstStyle/>
          <a:p>
            <a:pPr algn="ctr"/>
            <a:r>
              <a:rPr lang="ru-RU" dirty="0" smtClean="0"/>
              <a:t>3-4 года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467544" y="1844824"/>
            <a:ext cx="4040188" cy="3951288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1600" dirty="0">
                <a:latin typeface="Times New Roman"/>
                <a:ea typeface="Times New Roman"/>
              </a:rPr>
              <a:t>- беседы</a:t>
            </a:r>
            <a:br>
              <a:rPr lang="ru-RU" sz="1600" dirty="0">
                <a:latin typeface="Times New Roman"/>
                <a:ea typeface="Times New Roman"/>
              </a:rPr>
            </a:br>
            <a:r>
              <a:rPr lang="ru-RU" sz="1600" dirty="0">
                <a:latin typeface="Times New Roman"/>
                <a:ea typeface="Times New Roman"/>
              </a:rPr>
              <a:t> - развлечения, досуга</a:t>
            </a:r>
          </a:p>
          <a:p>
            <a:pPr>
              <a:spcAft>
                <a:spcPts val="0"/>
              </a:spcAft>
            </a:pPr>
            <a:r>
              <a:rPr lang="ru-RU" sz="1600" dirty="0">
                <a:latin typeface="Times New Roman"/>
                <a:ea typeface="Times New Roman"/>
              </a:rPr>
              <a:t> - целевые прогулки</a:t>
            </a:r>
            <a:br>
              <a:rPr lang="ru-RU" sz="1600" dirty="0">
                <a:latin typeface="Times New Roman"/>
                <a:ea typeface="Times New Roman"/>
              </a:rPr>
            </a:br>
            <a:r>
              <a:rPr lang="ru-RU" sz="1600" dirty="0">
                <a:latin typeface="Times New Roman"/>
                <a:ea typeface="Times New Roman"/>
              </a:rPr>
              <a:t> - экологическая тропа </a:t>
            </a:r>
            <a:br>
              <a:rPr lang="ru-RU" sz="1600" dirty="0">
                <a:latin typeface="Times New Roman"/>
                <a:ea typeface="Times New Roman"/>
              </a:rPr>
            </a:br>
            <a:r>
              <a:rPr lang="ru-RU" sz="1600" dirty="0">
                <a:latin typeface="Times New Roman"/>
                <a:ea typeface="Times New Roman"/>
              </a:rPr>
              <a:t> - рассматривание иллюстраций </a:t>
            </a:r>
            <a:br>
              <a:rPr lang="ru-RU" sz="1600" dirty="0">
                <a:latin typeface="Times New Roman"/>
                <a:ea typeface="Times New Roman"/>
              </a:rPr>
            </a:br>
            <a:r>
              <a:rPr lang="ru-RU" sz="1600" dirty="0">
                <a:latin typeface="Times New Roman"/>
                <a:ea typeface="Times New Roman"/>
              </a:rPr>
              <a:t> - сюжетно - ролевые игра </a:t>
            </a:r>
            <a:br>
              <a:rPr lang="ru-RU" sz="1600" dirty="0">
                <a:latin typeface="Times New Roman"/>
                <a:ea typeface="Times New Roman"/>
              </a:rPr>
            </a:br>
            <a:r>
              <a:rPr lang="ru-RU" sz="1600" dirty="0">
                <a:latin typeface="Times New Roman"/>
                <a:ea typeface="Times New Roman"/>
              </a:rPr>
              <a:t> - дидактические игры</a:t>
            </a:r>
            <a:br>
              <a:rPr lang="ru-RU" sz="1600" dirty="0">
                <a:latin typeface="Times New Roman"/>
                <a:ea typeface="Times New Roman"/>
              </a:rPr>
            </a:br>
            <a:r>
              <a:rPr lang="ru-RU" sz="1600" dirty="0">
                <a:latin typeface="Times New Roman"/>
                <a:ea typeface="Times New Roman"/>
              </a:rPr>
              <a:t> - игры загадки</a:t>
            </a:r>
            <a:br>
              <a:rPr lang="ru-RU" sz="1600" dirty="0">
                <a:latin typeface="Times New Roman"/>
                <a:ea typeface="Times New Roman"/>
              </a:rPr>
            </a:br>
            <a:r>
              <a:rPr lang="ru-RU" sz="1600" dirty="0">
                <a:latin typeface="Times New Roman"/>
                <a:ea typeface="Times New Roman"/>
              </a:rPr>
              <a:t> - дидактические упражнения </a:t>
            </a:r>
          </a:p>
          <a:p>
            <a:r>
              <a:rPr lang="ru-RU" sz="1600" dirty="0">
                <a:latin typeface="Times New Roman"/>
                <a:ea typeface="Times New Roman"/>
              </a:rPr>
              <a:t> - слушание музыки </a:t>
            </a:r>
            <a:br>
              <a:rPr lang="ru-RU" sz="1600" dirty="0">
                <a:latin typeface="Times New Roman"/>
                <a:ea typeface="Times New Roman"/>
              </a:rPr>
            </a:br>
            <a:r>
              <a:rPr lang="ru-RU" sz="1600" dirty="0">
                <a:latin typeface="Times New Roman"/>
                <a:ea typeface="Times New Roman"/>
              </a:rPr>
              <a:t> - рассматривание фотоальбомов</a:t>
            </a:r>
            <a:br>
              <a:rPr lang="ru-RU" sz="1600" dirty="0">
                <a:latin typeface="Times New Roman"/>
                <a:ea typeface="Times New Roman"/>
              </a:rPr>
            </a:br>
            <a:r>
              <a:rPr lang="ru-RU" sz="1600" dirty="0">
                <a:latin typeface="Times New Roman"/>
                <a:ea typeface="Times New Roman"/>
              </a:rPr>
              <a:t> - проблемно - игровые ситуации</a:t>
            </a:r>
            <a:br>
              <a:rPr lang="ru-RU" sz="1600" dirty="0">
                <a:latin typeface="Times New Roman"/>
                <a:ea typeface="Times New Roman"/>
              </a:rPr>
            </a:br>
            <a:r>
              <a:rPr lang="ru-RU" sz="1600" dirty="0">
                <a:latin typeface="Times New Roman"/>
                <a:ea typeface="Times New Roman"/>
              </a:rPr>
              <a:t> - акции совместно с родителями</a:t>
            </a:r>
            <a:br>
              <a:rPr lang="ru-RU" sz="1600" dirty="0">
                <a:latin typeface="Times New Roman"/>
                <a:ea typeface="Times New Roman"/>
              </a:rPr>
            </a:br>
            <a:r>
              <a:rPr lang="ru-RU" sz="1600" dirty="0">
                <a:latin typeface="Times New Roman"/>
                <a:ea typeface="Times New Roman"/>
              </a:rPr>
              <a:t> - чтение художественной литературы </a:t>
            </a:r>
            <a:br>
              <a:rPr lang="ru-RU" sz="1600" dirty="0">
                <a:latin typeface="Times New Roman"/>
                <a:ea typeface="Times New Roman"/>
              </a:rPr>
            </a:br>
            <a:r>
              <a:rPr lang="ru-RU" sz="1600" dirty="0">
                <a:latin typeface="Times New Roman"/>
                <a:ea typeface="Times New Roman"/>
              </a:rPr>
              <a:t> - заучивание стихов, потешек </a:t>
            </a:r>
            <a:br>
              <a:rPr lang="ru-RU" sz="1600" dirty="0">
                <a:latin typeface="Times New Roman"/>
                <a:ea typeface="Times New Roman"/>
              </a:rPr>
            </a:br>
            <a:r>
              <a:rPr lang="ru-RU" sz="1600" dirty="0">
                <a:latin typeface="Times New Roman"/>
                <a:ea typeface="Times New Roman"/>
              </a:rPr>
              <a:t> - пальчиковые игры</a:t>
            </a:r>
            <a:r>
              <a:rPr lang="ru-RU" dirty="0">
                <a:latin typeface="Times New Roman"/>
                <a:ea typeface="Times New Roman"/>
              </a:rPr>
              <a:t/>
            </a:r>
            <a:br>
              <a:rPr lang="ru-RU" dirty="0">
                <a:latin typeface="Times New Roman"/>
                <a:ea typeface="Times New Roman"/>
              </a:rPr>
            </a:b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4642257" y="1196752"/>
            <a:ext cx="4041775" cy="639762"/>
          </a:xfrm>
        </p:spPr>
        <p:txBody>
          <a:bodyPr/>
          <a:lstStyle/>
          <a:p>
            <a:pPr algn="ctr"/>
            <a:r>
              <a:rPr lang="ru-RU" dirty="0" smtClean="0"/>
              <a:t>4-5 лет</a:t>
            </a: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4642257" y="1916832"/>
            <a:ext cx="4041775" cy="3951288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1800" dirty="0">
                <a:latin typeface="Times New Roman"/>
                <a:ea typeface="Times New Roman"/>
              </a:rPr>
              <a:t>- экскурсии</a:t>
            </a:r>
            <a:br>
              <a:rPr lang="ru-RU" sz="1800" dirty="0">
                <a:latin typeface="Times New Roman"/>
                <a:ea typeface="Times New Roman"/>
              </a:rPr>
            </a:br>
            <a:r>
              <a:rPr lang="ru-RU" sz="1800" dirty="0">
                <a:latin typeface="Times New Roman"/>
                <a:ea typeface="Times New Roman"/>
              </a:rPr>
              <a:t>- развлечения, досуга</a:t>
            </a:r>
          </a:p>
          <a:p>
            <a:pPr>
              <a:spcAft>
                <a:spcPts val="0"/>
              </a:spcAft>
            </a:pPr>
            <a:r>
              <a:rPr lang="ru-RU" sz="1800" dirty="0">
                <a:latin typeface="Times New Roman"/>
                <a:ea typeface="Times New Roman"/>
              </a:rPr>
              <a:t>- сюжетно - ролевые игра</a:t>
            </a:r>
          </a:p>
          <a:p>
            <a:pPr>
              <a:spcAft>
                <a:spcPts val="0"/>
              </a:spcAft>
            </a:pPr>
            <a:r>
              <a:rPr lang="ru-RU" sz="1800" dirty="0">
                <a:latin typeface="Times New Roman"/>
                <a:ea typeface="Times New Roman"/>
              </a:rPr>
              <a:t>- изготовление атрибутов </a:t>
            </a:r>
            <a:br>
              <a:rPr lang="ru-RU" sz="1800" dirty="0">
                <a:latin typeface="Times New Roman"/>
                <a:ea typeface="Times New Roman"/>
              </a:rPr>
            </a:br>
            <a:r>
              <a:rPr lang="ru-RU" sz="1800" dirty="0">
                <a:latin typeface="Times New Roman"/>
                <a:ea typeface="Times New Roman"/>
              </a:rPr>
              <a:t>- викторины </a:t>
            </a:r>
            <a:br>
              <a:rPr lang="ru-RU" sz="1800" dirty="0">
                <a:latin typeface="Times New Roman"/>
                <a:ea typeface="Times New Roman"/>
              </a:rPr>
            </a:br>
            <a:r>
              <a:rPr lang="ru-RU" sz="1800" dirty="0">
                <a:latin typeface="Times New Roman"/>
                <a:ea typeface="Times New Roman"/>
              </a:rPr>
              <a:t>- мультимедийные просмотры</a:t>
            </a:r>
          </a:p>
          <a:p>
            <a:pPr>
              <a:spcAft>
                <a:spcPts val="0"/>
              </a:spcAft>
            </a:pPr>
            <a:r>
              <a:rPr lang="ru-RU" sz="1800" dirty="0">
                <a:latin typeface="Times New Roman"/>
                <a:ea typeface="Times New Roman"/>
              </a:rPr>
              <a:t>- игры на музыкальных инструментах</a:t>
            </a:r>
          </a:p>
          <a:p>
            <a:pPr>
              <a:spcAft>
                <a:spcPts val="0"/>
              </a:spcAft>
            </a:pPr>
            <a:r>
              <a:rPr lang="ru-RU" sz="1800" dirty="0">
                <a:latin typeface="Times New Roman"/>
                <a:ea typeface="Times New Roman"/>
              </a:rPr>
              <a:t>- игровые обучающие ситуации</a:t>
            </a:r>
            <a:br>
              <a:rPr lang="ru-RU" sz="1800" dirty="0">
                <a:latin typeface="Times New Roman"/>
                <a:ea typeface="Times New Roman"/>
              </a:rPr>
            </a:br>
            <a:r>
              <a:rPr lang="ru-RU" sz="1800" dirty="0">
                <a:latin typeface="Times New Roman"/>
                <a:ea typeface="Times New Roman"/>
              </a:rPr>
              <a:t>- экспериментирование </a:t>
            </a:r>
            <a:br>
              <a:rPr lang="ru-RU" sz="1800" dirty="0">
                <a:latin typeface="Times New Roman"/>
                <a:ea typeface="Times New Roman"/>
              </a:rPr>
            </a:br>
            <a:r>
              <a:rPr lang="ru-RU" sz="1800" dirty="0">
                <a:latin typeface="Times New Roman"/>
                <a:ea typeface="Times New Roman"/>
              </a:rPr>
              <a:t>- моделирование ситуации</a:t>
            </a:r>
            <a:br>
              <a:rPr lang="ru-RU" sz="1800" dirty="0">
                <a:latin typeface="Times New Roman"/>
                <a:ea typeface="Times New Roman"/>
              </a:rPr>
            </a:br>
            <a:r>
              <a:rPr lang="ru-RU" sz="1800" dirty="0">
                <a:latin typeface="Times New Roman"/>
                <a:ea typeface="Times New Roman"/>
              </a:rPr>
              <a:t>- игры-инсценировки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623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9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"/>
          <a:stretch>
            <a:fillRect/>
          </a:stretch>
        </p:blipFill>
        <p:spPr bwMode="auto">
          <a:xfrm>
            <a:off x="142875" y="0"/>
            <a:ext cx="9001125" cy="674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Text Box 10"/>
          <p:cNvSpPr txBox="1">
            <a:spLocks noChangeArrowheads="1"/>
          </p:cNvSpPr>
          <p:nvPr/>
        </p:nvSpPr>
        <p:spPr bwMode="auto">
          <a:xfrm>
            <a:off x="3203575" y="6021388"/>
            <a:ext cx="28082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ru-RU" smtClean="0">
              <a:solidFill>
                <a:prstClr val="black"/>
              </a:solidFill>
              <a:effectLst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404664"/>
            <a:ext cx="820891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003300"/>
              </a:solidFill>
            </a:endParaRPr>
          </a:p>
          <a:p>
            <a:pPr algn="ctr"/>
            <a:r>
              <a:rPr lang="ru-RU" b="1" dirty="0" smtClean="0">
                <a:solidFill>
                  <a:srgbClr val="003300"/>
                </a:solidFill>
              </a:rPr>
              <a:t>Ожидаемый </a:t>
            </a:r>
            <a:r>
              <a:rPr lang="ru-RU" b="1" dirty="0">
                <a:solidFill>
                  <a:srgbClr val="003300"/>
                </a:solidFill>
              </a:rPr>
              <a:t>результат:</a:t>
            </a:r>
            <a:r>
              <a:rPr lang="ru-RU" dirty="0">
                <a:solidFill>
                  <a:srgbClr val="003300"/>
                </a:solidFill>
              </a:rPr>
              <a:t/>
            </a:r>
            <a:br>
              <a:rPr lang="ru-RU" dirty="0">
                <a:solidFill>
                  <a:srgbClr val="003300"/>
                </a:solidFill>
              </a:rPr>
            </a:br>
            <a:r>
              <a:rPr lang="ru-RU" sz="1600" dirty="0" smtClean="0">
                <a:solidFill>
                  <a:srgbClr val="003300"/>
                </a:solidFill>
              </a:rPr>
              <a:t>- </a:t>
            </a:r>
            <a:r>
              <a:rPr lang="ru-RU" dirty="0" smtClean="0">
                <a:solidFill>
                  <a:srgbClr val="003300"/>
                </a:solidFill>
              </a:rPr>
              <a:t>Проявляет </a:t>
            </a:r>
            <a:r>
              <a:rPr lang="ru-RU" dirty="0">
                <a:solidFill>
                  <a:srgbClr val="003300"/>
                </a:solidFill>
              </a:rPr>
              <a:t>интерес к себе, своей биографии, истории семьи</a:t>
            </a:r>
            <a:r>
              <a:rPr lang="ru-RU" dirty="0" smtClean="0">
                <a:solidFill>
                  <a:srgbClr val="003300"/>
                </a:solidFill>
              </a:rPr>
              <a:t>.</a:t>
            </a:r>
          </a:p>
          <a:p>
            <a:r>
              <a:rPr lang="ru-RU" dirty="0">
                <a:solidFill>
                  <a:srgbClr val="003300"/>
                </a:solidFill>
              </a:rPr>
              <a:t> </a:t>
            </a:r>
            <a:r>
              <a:rPr lang="ru-RU" dirty="0" smtClean="0">
                <a:solidFill>
                  <a:srgbClr val="003300"/>
                </a:solidFill>
              </a:rPr>
              <a:t>    </a:t>
            </a:r>
            <a:r>
              <a:rPr lang="ru-RU" dirty="0" smtClean="0">
                <a:solidFill>
                  <a:srgbClr val="003300"/>
                </a:solidFill>
              </a:rPr>
              <a:t>- </a:t>
            </a:r>
            <a:r>
              <a:rPr lang="ru-RU" dirty="0" smtClean="0">
                <a:solidFill>
                  <a:srgbClr val="003300"/>
                </a:solidFill>
              </a:rPr>
              <a:t>Проявляет </a:t>
            </a:r>
            <a:r>
              <a:rPr lang="ru-RU" dirty="0">
                <a:solidFill>
                  <a:srgbClr val="003300"/>
                </a:solidFill>
              </a:rPr>
              <a:t>себя как члена семьи, члена детского коллектива.</a:t>
            </a:r>
          </a:p>
          <a:p>
            <a:r>
              <a:rPr lang="ru-RU" dirty="0" smtClean="0">
                <a:solidFill>
                  <a:srgbClr val="003300"/>
                </a:solidFill>
              </a:rPr>
              <a:t> - </a:t>
            </a:r>
            <a:r>
              <a:rPr lang="ru-RU" dirty="0" smtClean="0">
                <a:solidFill>
                  <a:srgbClr val="003300"/>
                </a:solidFill>
              </a:rPr>
              <a:t>Имеет </a:t>
            </a:r>
            <a:r>
              <a:rPr lang="ru-RU" dirty="0">
                <a:solidFill>
                  <a:srgbClr val="003300"/>
                </a:solidFill>
              </a:rPr>
              <a:t>представления о том, что люди отмечают и празднуют дни </a:t>
            </a:r>
            <a:r>
              <a:rPr lang="ru-RU" dirty="0" smtClean="0">
                <a:solidFill>
                  <a:srgbClr val="003300"/>
                </a:solidFill>
              </a:rPr>
              <a:t> рождения</a:t>
            </a:r>
            <a:r>
              <a:rPr lang="ru-RU" dirty="0">
                <a:solidFill>
                  <a:srgbClr val="003300"/>
                </a:solidFill>
              </a:rPr>
              <a:t>.</a:t>
            </a:r>
          </a:p>
          <a:p>
            <a:r>
              <a:rPr lang="ru-RU" dirty="0">
                <a:solidFill>
                  <a:srgbClr val="003300"/>
                </a:solidFill>
              </a:rPr>
              <a:t>- Бережно относится к родному дому, детскому саду, вещам.</a:t>
            </a:r>
          </a:p>
          <a:p>
            <a:r>
              <a:rPr lang="ru-RU" dirty="0">
                <a:solidFill>
                  <a:srgbClr val="003300"/>
                </a:solidFill>
              </a:rPr>
              <a:t>- Имеет представление о городе, в котором живет.</a:t>
            </a:r>
          </a:p>
          <a:p>
            <a:r>
              <a:rPr lang="ru-RU" dirty="0">
                <a:solidFill>
                  <a:srgbClr val="003300"/>
                </a:solidFill>
              </a:rPr>
              <a:t>- Знает домашний адрес, адрес детского сада и маршрут к нему.</a:t>
            </a:r>
          </a:p>
          <a:p>
            <a:r>
              <a:rPr lang="ru-RU" dirty="0">
                <a:solidFill>
                  <a:srgbClr val="003300"/>
                </a:solidFill>
              </a:rPr>
              <a:t>- Имеет представление о народных традициях Пензенского края</a:t>
            </a:r>
          </a:p>
          <a:p>
            <a:r>
              <a:rPr lang="ru-RU" dirty="0">
                <a:solidFill>
                  <a:srgbClr val="003300"/>
                </a:solidFill>
              </a:rPr>
              <a:t>- Сформированы  конкретные представления об имени человека, о фамилии, о семье, об отдельных элементах быта, времен бабушек и дедушек (пища, одежда, жилище, посуда).</a:t>
            </a:r>
            <a:br>
              <a:rPr lang="ru-RU" dirty="0">
                <a:solidFill>
                  <a:srgbClr val="003300"/>
                </a:solidFill>
              </a:rPr>
            </a:br>
            <a:r>
              <a:rPr lang="ru-RU" dirty="0">
                <a:solidFill>
                  <a:srgbClr val="003300"/>
                </a:solidFill>
              </a:rPr>
              <a:t>- </a:t>
            </a:r>
            <a:r>
              <a:rPr lang="ru-RU" dirty="0" smtClean="0">
                <a:solidFill>
                  <a:srgbClr val="003300"/>
                </a:solidFill>
              </a:rPr>
              <a:t>Владеет </a:t>
            </a:r>
            <a:r>
              <a:rPr lang="ru-RU" dirty="0">
                <a:solidFill>
                  <a:srgbClr val="003300"/>
                </a:solidFill>
              </a:rPr>
              <a:t>умением группировать предметы по материалу и назначению.</a:t>
            </a:r>
          </a:p>
          <a:p>
            <a:r>
              <a:rPr lang="ru-RU" dirty="0">
                <a:solidFill>
                  <a:srgbClr val="003300"/>
                </a:solidFill>
              </a:rPr>
              <a:t>- Проявляет интерес и бережное отношение  к природе родного края </a:t>
            </a:r>
          </a:p>
          <a:p>
            <a:r>
              <a:rPr lang="ru-RU" dirty="0">
                <a:solidFill>
                  <a:srgbClr val="003300"/>
                </a:solidFill>
              </a:rPr>
              <a:t>- Имеет представление о предметах, характеризующих быт.</a:t>
            </a:r>
          </a:p>
          <a:p>
            <a:r>
              <a:rPr lang="ru-RU" dirty="0" smtClean="0">
                <a:solidFill>
                  <a:srgbClr val="003300"/>
                </a:solidFill>
              </a:rPr>
              <a:t>    - </a:t>
            </a:r>
            <a:r>
              <a:rPr lang="ru-RU" dirty="0">
                <a:solidFill>
                  <a:srgbClr val="003300"/>
                </a:solidFill>
              </a:rPr>
              <a:t>Устанавливает простейшие связи между предметами и явлениями</a:t>
            </a:r>
            <a:r>
              <a:rPr lang="ru-RU" dirty="0" smtClean="0">
                <a:solidFill>
                  <a:srgbClr val="003300"/>
                </a:solidFill>
              </a:rPr>
              <a:t>,</a:t>
            </a:r>
          </a:p>
          <a:p>
            <a:r>
              <a:rPr lang="ru-RU" dirty="0">
                <a:solidFill>
                  <a:srgbClr val="003300"/>
                </a:solidFill>
              </a:rPr>
              <a:t> </a:t>
            </a:r>
            <a:r>
              <a:rPr lang="ru-RU" dirty="0" smtClean="0">
                <a:solidFill>
                  <a:srgbClr val="003300"/>
                </a:solidFill>
              </a:rPr>
              <a:t>   </a:t>
            </a:r>
            <a:r>
              <a:rPr lang="ru-RU" dirty="0" smtClean="0">
                <a:solidFill>
                  <a:srgbClr val="003300"/>
                </a:solidFill>
              </a:rPr>
              <a:t> </a:t>
            </a:r>
            <a:r>
              <a:rPr lang="ru-RU" dirty="0">
                <a:solidFill>
                  <a:srgbClr val="003300"/>
                </a:solidFill>
              </a:rPr>
              <a:t>делает </a:t>
            </a:r>
            <a:r>
              <a:rPr lang="ru-RU" dirty="0" smtClean="0">
                <a:solidFill>
                  <a:srgbClr val="003300"/>
                </a:solidFill>
              </a:rPr>
              <a:t> </a:t>
            </a:r>
            <a:r>
              <a:rPr lang="ru-RU" dirty="0" smtClean="0">
                <a:solidFill>
                  <a:srgbClr val="003300"/>
                </a:solidFill>
              </a:rPr>
              <a:t>выводы</a:t>
            </a:r>
            <a:r>
              <a:rPr lang="ru-RU" dirty="0">
                <a:solidFill>
                  <a:srgbClr val="003300"/>
                </a:solidFill>
              </a:rPr>
              <a:t>.</a:t>
            </a:r>
          </a:p>
          <a:p>
            <a:r>
              <a:rPr lang="ru-RU" dirty="0" smtClean="0">
                <a:solidFill>
                  <a:srgbClr val="003300"/>
                </a:solidFill>
              </a:rPr>
              <a:t>          - Умеет </a:t>
            </a:r>
            <a:r>
              <a:rPr lang="ru-RU" dirty="0">
                <a:solidFill>
                  <a:srgbClr val="003300"/>
                </a:solidFill>
              </a:rPr>
              <a:t>устанавливать простейшие связи между людьми</a:t>
            </a:r>
            <a:r>
              <a:rPr lang="ru-RU" dirty="0" smtClean="0">
                <a:solidFill>
                  <a:srgbClr val="003300"/>
                </a:solidFill>
              </a:rPr>
              <a:t>,</a:t>
            </a:r>
          </a:p>
          <a:p>
            <a:r>
              <a:rPr lang="ru-RU" dirty="0">
                <a:solidFill>
                  <a:srgbClr val="003300"/>
                </a:solidFill>
              </a:rPr>
              <a:t> </a:t>
            </a:r>
            <a:r>
              <a:rPr lang="ru-RU" dirty="0" smtClean="0">
                <a:solidFill>
                  <a:srgbClr val="003300"/>
                </a:solidFill>
              </a:rPr>
              <a:t>                  </a:t>
            </a:r>
            <a:r>
              <a:rPr lang="ru-RU" dirty="0" smtClean="0">
                <a:solidFill>
                  <a:srgbClr val="003300"/>
                </a:solidFill>
              </a:rPr>
              <a:t> </a:t>
            </a:r>
            <a:r>
              <a:rPr lang="ru-RU" dirty="0">
                <a:solidFill>
                  <a:srgbClr val="003300"/>
                </a:solidFill>
              </a:rPr>
              <a:t>предметами и </a:t>
            </a:r>
            <a:r>
              <a:rPr lang="ru-RU" dirty="0" smtClean="0">
                <a:solidFill>
                  <a:srgbClr val="003300"/>
                </a:solidFill>
              </a:rPr>
              <a:t>явлениями</a:t>
            </a:r>
            <a:r>
              <a:rPr lang="ru-RU" dirty="0">
                <a:solidFill>
                  <a:srgbClr val="003300"/>
                </a:solidFill>
              </a:rPr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75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ры">
  <a:themeElements>
    <a:clrScheme name="Шары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Шар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Шары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5060</TotalTime>
  <Words>1779</Words>
  <Application>Microsoft Office PowerPoint</Application>
  <PresentationFormat>Экран (4:3)</PresentationFormat>
  <Paragraphs>255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35</vt:i4>
      </vt:variant>
    </vt:vector>
  </HeadingPairs>
  <TitlesOfParts>
    <vt:vector size="37" baseType="lpstr">
      <vt:lpstr>Шары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I блок «Я и моя семья»  3-4 года</vt:lpstr>
      <vt:lpstr>I блок «Я и моя семья»  4-5 лет</vt:lpstr>
      <vt:lpstr>I блок «Я и моя семья» Образовательная деятельность в режимных моментах с детьми 3-4 лет</vt:lpstr>
      <vt:lpstr>I блок «Я и моя семья» Образовательная деятельность в режимных моментах с детьми 3-4 лет</vt:lpstr>
      <vt:lpstr>I блок «Я и моя семья» Образовательная деятельность в режимных моментах с детьми 3-4 лет</vt:lpstr>
      <vt:lpstr>I блок «Я и моя семья» Образовательная деятельность в режимных моментах с детьми 4-5 лет</vt:lpstr>
      <vt:lpstr>I блок «Я и моя семья» Образовательная деятельность в режимных моментах с детьми 4-5 лет</vt:lpstr>
      <vt:lpstr>I блок «Я и моя семья» Образовательная деятельность в режимных моментах с детьми 4-5 лет</vt:lpstr>
      <vt:lpstr>II блок «Мой город»  3-4 года</vt:lpstr>
      <vt:lpstr>II блок «Мой город»  4-5 лет</vt:lpstr>
      <vt:lpstr>II блок «Мой город» Образовательная деятельность в режимных моментах с детьми 3-4 лет</vt:lpstr>
      <vt:lpstr>   II блок «Мой город» Образовательная деятельность в режимных моментах с детьми 3-4 лет   </vt:lpstr>
      <vt:lpstr>   II блок «Мой город» Образовательная деятельность в режимных моментах с детьми 3-4 лет   </vt:lpstr>
      <vt:lpstr>II блок «Мой город» Образовательная деятельность в режимных моментах с детьми 4-5 лет</vt:lpstr>
      <vt:lpstr>II блок «Мой город» Образовательная деятельность в режимных моментах с детьми 4-5 лет</vt:lpstr>
      <vt:lpstr>III блок «Природа и Я»  3-4 года</vt:lpstr>
      <vt:lpstr>III блок «Природа и Я»  4-5 лет</vt:lpstr>
      <vt:lpstr>III блок «Природа и Я» Образовательная деятельность в режимных моментах с детьми 3-4 лет</vt:lpstr>
      <vt:lpstr>III блок «Природа и Я» Образовательная деятельность в режимных моментах с детьми 3-4 лет</vt:lpstr>
      <vt:lpstr>III блок «Природа и Я» Образовательная деятельность в режимных моментах с детьми 4-5 лет</vt:lpstr>
      <vt:lpstr>III блок «Природа и Я» Образовательная деятельность в режимных моментах с детьми 4-5 лет</vt:lpstr>
      <vt:lpstr>III блок «Природа и Я» Образовательная деятельность в режимных моментах с детьми 4-5 лет</vt:lpstr>
      <vt:lpstr>IV блок «Наша кладовая»  3-4 года</vt:lpstr>
      <vt:lpstr>IV блок «Наша кладовая»  4-5 лет</vt:lpstr>
      <vt:lpstr>IV блок «Наша кладовая» Образовательная деятельность в режимных моментах с детьми 3-4 лет</vt:lpstr>
      <vt:lpstr>IV блок «Наша кладовая» Образовательная деятельность в режимных моментах с детьми 3-4 лет</vt:lpstr>
      <vt:lpstr>III блок «Наша кладовая» Образовательная деятельность в режимных моментах с детьми 4-5 лет</vt:lpstr>
      <vt:lpstr>III блок «Наша кладовая» Образовательная деятельность в режимных моментах с детьми 4-5 лет</vt:lpstr>
      <vt:lpstr>III блок «Наша кладовая» Проектная деятельность «Профессии моей семьи</vt:lpstr>
      <vt:lpstr>Формы работы</vt:lpstr>
      <vt:lpstr>Презентация PowerPoint</vt:lpstr>
    </vt:vector>
  </TitlesOfParts>
  <Company>MoBIL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189</cp:revision>
  <dcterms:created xsi:type="dcterms:W3CDTF">2011-09-24T03:34:18Z</dcterms:created>
  <dcterms:modified xsi:type="dcterms:W3CDTF">2018-04-18T13:09:12Z</dcterms:modified>
</cp:coreProperties>
</file>